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8"/>
  </p:notesMasterIdLst>
  <p:sldIdLst>
    <p:sldId id="256" r:id="rId2"/>
    <p:sldId id="342" r:id="rId3"/>
    <p:sldId id="343" r:id="rId4"/>
    <p:sldId id="344" r:id="rId5"/>
    <p:sldId id="345" r:id="rId6"/>
    <p:sldId id="257" r:id="rId7"/>
    <p:sldId id="259" r:id="rId8"/>
    <p:sldId id="310" r:id="rId9"/>
    <p:sldId id="272" r:id="rId10"/>
    <p:sldId id="273" r:id="rId11"/>
    <p:sldId id="312" r:id="rId12"/>
    <p:sldId id="313" r:id="rId13"/>
    <p:sldId id="315" r:id="rId14"/>
    <p:sldId id="340" r:id="rId15"/>
    <p:sldId id="305" r:id="rId16"/>
    <p:sldId id="306" r:id="rId17"/>
    <p:sldId id="307" r:id="rId18"/>
    <p:sldId id="311" r:id="rId19"/>
    <p:sldId id="316" r:id="rId20"/>
    <p:sldId id="278" r:id="rId21"/>
    <p:sldId id="317" r:id="rId22"/>
    <p:sldId id="279" r:id="rId23"/>
    <p:sldId id="284" r:id="rId24"/>
    <p:sldId id="285" r:id="rId25"/>
    <p:sldId id="276" r:id="rId26"/>
    <p:sldId id="287" r:id="rId27"/>
    <p:sldId id="321" r:id="rId28"/>
    <p:sldId id="324" r:id="rId29"/>
    <p:sldId id="325" r:id="rId30"/>
    <p:sldId id="322" r:id="rId31"/>
    <p:sldId id="323" r:id="rId32"/>
    <p:sldId id="286" r:id="rId33"/>
    <p:sldId id="319" r:id="rId34"/>
    <p:sldId id="289" r:id="rId35"/>
    <p:sldId id="341" r:id="rId36"/>
    <p:sldId id="292" r:id="rId37"/>
    <p:sldId id="326" r:id="rId38"/>
    <p:sldId id="327" r:id="rId39"/>
    <p:sldId id="330" r:id="rId40"/>
    <p:sldId id="331" r:id="rId41"/>
    <p:sldId id="332" r:id="rId42"/>
    <p:sldId id="346" r:id="rId43"/>
    <p:sldId id="347" r:id="rId44"/>
    <p:sldId id="328" r:id="rId45"/>
    <p:sldId id="294" r:id="rId46"/>
    <p:sldId id="295" r:id="rId47"/>
    <p:sldId id="333" r:id="rId48"/>
    <p:sldId id="320" r:id="rId49"/>
    <p:sldId id="274" r:id="rId50"/>
    <p:sldId id="296" r:id="rId51"/>
    <p:sldId id="338" r:id="rId52"/>
    <p:sldId id="329" r:id="rId53"/>
    <p:sldId id="348" r:id="rId54"/>
    <p:sldId id="271" r:id="rId55"/>
    <p:sldId id="298" r:id="rId56"/>
    <p:sldId id="334" r:id="rId57"/>
    <p:sldId id="261" r:id="rId58"/>
    <p:sldId id="335" r:id="rId59"/>
    <p:sldId id="336" r:id="rId60"/>
    <p:sldId id="337" r:id="rId61"/>
    <p:sldId id="265" r:id="rId62"/>
    <p:sldId id="263" r:id="rId63"/>
    <p:sldId id="308" r:id="rId64"/>
    <p:sldId id="309" r:id="rId65"/>
    <p:sldId id="339" r:id="rId66"/>
    <p:sldId id="268" r:id="rId6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" y="4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07866-E6FF-4629-9213-FBF966AFF61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967F48-E063-4B0A-99CD-0D7610D04B57}">
      <dgm:prSet/>
      <dgm:spPr/>
      <dgm:t>
        <a:bodyPr/>
        <a:lstStyle/>
        <a:p>
          <a:r>
            <a:rPr lang="de-DE" dirty="0"/>
            <a:t>A 	Ich möchte eine kurze Pause</a:t>
          </a:r>
          <a:endParaRPr lang="en-US" dirty="0"/>
        </a:p>
      </dgm:t>
    </dgm:pt>
    <dgm:pt modelId="{782CBC18-CA60-4D05-8F44-0561242D62C7}" type="parTrans" cxnId="{2A86CA52-F1F3-4051-BDB7-106FC90D80FB}">
      <dgm:prSet/>
      <dgm:spPr/>
      <dgm:t>
        <a:bodyPr/>
        <a:lstStyle/>
        <a:p>
          <a:endParaRPr lang="en-US"/>
        </a:p>
      </dgm:t>
    </dgm:pt>
    <dgm:pt modelId="{6F71AC2B-5F32-4E46-8D72-83F1CF1AA300}" type="sibTrans" cxnId="{2A86CA52-F1F3-4051-BDB7-106FC90D80FB}">
      <dgm:prSet/>
      <dgm:spPr/>
      <dgm:t>
        <a:bodyPr/>
        <a:lstStyle/>
        <a:p>
          <a:endParaRPr lang="en-US"/>
        </a:p>
      </dgm:t>
    </dgm:pt>
    <dgm:pt modelId="{C86F2CB7-373F-48C6-B6B5-87A49E13A8BA}">
      <dgm:prSet/>
      <dgm:spPr/>
      <dgm:t>
        <a:bodyPr/>
        <a:lstStyle/>
        <a:p>
          <a:r>
            <a:rPr lang="de-DE" dirty="0"/>
            <a:t>B 	Keine Pause, bin fit</a:t>
          </a:r>
          <a:endParaRPr lang="en-US" dirty="0"/>
        </a:p>
      </dgm:t>
    </dgm:pt>
    <dgm:pt modelId="{3BC92022-17B9-4F05-9FDD-AC29C8AD2650}" type="parTrans" cxnId="{2513379B-4EE4-4EF0-9AC0-7FD600D22875}">
      <dgm:prSet/>
      <dgm:spPr/>
      <dgm:t>
        <a:bodyPr/>
        <a:lstStyle/>
        <a:p>
          <a:endParaRPr lang="en-US"/>
        </a:p>
      </dgm:t>
    </dgm:pt>
    <dgm:pt modelId="{BF6E5263-106C-4A14-AE99-7D2B2263841C}" type="sibTrans" cxnId="{2513379B-4EE4-4EF0-9AC0-7FD600D22875}">
      <dgm:prSet/>
      <dgm:spPr/>
      <dgm:t>
        <a:bodyPr/>
        <a:lstStyle/>
        <a:p>
          <a:endParaRPr lang="en-US"/>
        </a:p>
      </dgm:t>
    </dgm:pt>
    <dgm:pt modelId="{711D7B87-927A-4ADF-B397-6410AF3FC15D}">
      <dgm:prSet/>
      <dgm:spPr/>
      <dgm:t>
        <a:bodyPr/>
        <a:lstStyle/>
        <a:p>
          <a:r>
            <a:rPr lang="de-DE" dirty="0"/>
            <a:t>C	Keine Pause, früher fertig ist mir lieber</a:t>
          </a:r>
          <a:endParaRPr lang="en-US" dirty="0"/>
        </a:p>
      </dgm:t>
    </dgm:pt>
    <dgm:pt modelId="{A748D3E9-D674-4DFB-84E7-4ECEFDCD10B1}" type="parTrans" cxnId="{88E135C4-AB8C-42D8-ABE4-A91700F51D73}">
      <dgm:prSet/>
      <dgm:spPr/>
      <dgm:t>
        <a:bodyPr/>
        <a:lstStyle/>
        <a:p>
          <a:endParaRPr lang="en-US"/>
        </a:p>
      </dgm:t>
    </dgm:pt>
    <dgm:pt modelId="{108DE5AD-3445-4456-BB1A-6A615C6F0F83}" type="sibTrans" cxnId="{88E135C4-AB8C-42D8-ABE4-A91700F51D73}">
      <dgm:prSet/>
      <dgm:spPr/>
      <dgm:t>
        <a:bodyPr/>
        <a:lstStyle/>
        <a:p>
          <a:endParaRPr lang="en-US"/>
        </a:p>
      </dgm:t>
    </dgm:pt>
    <dgm:pt modelId="{E6524254-DCC2-4F93-8177-BB13AB57973D}">
      <dgm:prSet/>
      <dgm:spPr/>
      <dgm:t>
        <a:bodyPr/>
        <a:lstStyle/>
        <a:p>
          <a:r>
            <a:rPr lang="de-DE" dirty="0"/>
            <a:t>D	Ich habe keine Wünsche</a:t>
          </a:r>
          <a:endParaRPr lang="en-US" dirty="0"/>
        </a:p>
      </dgm:t>
    </dgm:pt>
    <dgm:pt modelId="{05F4DD35-F9EC-408E-8CAB-DBEFCD1134BA}" type="parTrans" cxnId="{D6B7C377-5A52-45E6-BB71-50E99A68BCBA}">
      <dgm:prSet/>
      <dgm:spPr/>
      <dgm:t>
        <a:bodyPr/>
        <a:lstStyle/>
        <a:p>
          <a:endParaRPr lang="en-US"/>
        </a:p>
      </dgm:t>
    </dgm:pt>
    <dgm:pt modelId="{3D4217E4-8937-486A-ACEA-96CB57EF0701}" type="sibTrans" cxnId="{D6B7C377-5A52-45E6-BB71-50E99A68BCBA}">
      <dgm:prSet/>
      <dgm:spPr/>
      <dgm:t>
        <a:bodyPr/>
        <a:lstStyle/>
        <a:p>
          <a:endParaRPr lang="en-US"/>
        </a:p>
      </dgm:t>
    </dgm:pt>
    <dgm:pt modelId="{83E182F0-2D85-46C0-BB09-004FCA5EB9A4}" type="pres">
      <dgm:prSet presAssocID="{3AB07866-E6FF-4629-9213-FBF966AFF618}" presName="linear" presStyleCnt="0">
        <dgm:presLayoutVars>
          <dgm:dir/>
          <dgm:animLvl val="lvl"/>
          <dgm:resizeHandles val="exact"/>
        </dgm:presLayoutVars>
      </dgm:prSet>
      <dgm:spPr/>
    </dgm:pt>
    <dgm:pt modelId="{5E7CDEE8-A55F-4F8A-9CD0-8F3B3E2CAF5C}" type="pres">
      <dgm:prSet presAssocID="{29967F48-E063-4B0A-99CD-0D7610D04B57}" presName="parentLin" presStyleCnt="0"/>
      <dgm:spPr/>
    </dgm:pt>
    <dgm:pt modelId="{2782C3BA-8200-4C00-B0A5-7580CF551CD1}" type="pres">
      <dgm:prSet presAssocID="{29967F48-E063-4B0A-99CD-0D7610D04B57}" presName="parentLeftMargin" presStyleLbl="node1" presStyleIdx="0" presStyleCnt="4"/>
      <dgm:spPr/>
    </dgm:pt>
    <dgm:pt modelId="{045E4660-4478-4A24-871E-6B41FF050BD3}" type="pres">
      <dgm:prSet presAssocID="{29967F48-E063-4B0A-99CD-0D7610D04B5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6F71F43-8AA9-4E29-B0BA-019DCF1A299A}" type="pres">
      <dgm:prSet presAssocID="{29967F48-E063-4B0A-99CD-0D7610D04B57}" presName="negativeSpace" presStyleCnt="0"/>
      <dgm:spPr/>
    </dgm:pt>
    <dgm:pt modelId="{34C49E92-335B-4131-9EEB-D58DCA78C476}" type="pres">
      <dgm:prSet presAssocID="{29967F48-E063-4B0A-99CD-0D7610D04B57}" presName="childText" presStyleLbl="conFgAcc1" presStyleIdx="0" presStyleCnt="4">
        <dgm:presLayoutVars>
          <dgm:bulletEnabled val="1"/>
        </dgm:presLayoutVars>
      </dgm:prSet>
      <dgm:spPr/>
    </dgm:pt>
    <dgm:pt modelId="{FD9DEC51-943B-42A6-A1BD-ABA49E5F7625}" type="pres">
      <dgm:prSet presAssocID="{6F71AC2B-5F32-4E46-8D72-83F1CF1AA300}" presName="spaceBetweenRectangles" presStyleCnt="0"/>
      <dgm:spPr/>
    </dgm:pt>
    <dgm:pt modelId="{5CFF7D0E-4B16-41EB-850D-0A198F39AA86}" type="pres">
      <dgm:prSet presAssocID="{C86F2CB7-373F-48C6-B6B5-87A49E13A8BA}" presName="parentLin" presStyleCnt="0"/>
      <dgm:spPr/>
    </dgm:pt>
    <dgm:pt modelId="{87B034AD-9201-4784-94C5-0E04C1D984C8}" type="pres">
      <dgm:prSet presAssocID="{C86F2CB7-373F-48C6-B6B5-87A49E13A8BA}" presName="parentLeftMargin" presStyleLbl="node1" presStyleIdx="0" presStyleCnt="4"/>
      <dgm:spPr/>
    </dgm:pt>
    <dgm:pt modelId="{FC33D6DF-41DB-41AC-81C5-69FF7CD9021D}" type="pres">
      <dgm:prSet presAssocID="{C86F2CB7-373F-48C6-B6B5-87A49E13A8B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3ACDA00-452E-4B01-B0EE-FDF8F3AB01FF}" type="pres">
      <dgm:prSet presAssocID="{C86F2CB7-373F-48C6-B6B5-87A49E13A8BA}" presName="negativeSpace" presStyleCnt="0"/>
      <dgm:spPr/>
    </dgm:pt>
    <dgm:pt modelId="{4110BB31-EBBA-4C6A-AB42-E1D0E625321A}" type="pres">
      <dgm:prSet presAssocID="{C86F2CB7-373F-48C6-B6B5-87A49E13A8BA}" presName="childText" presStyleLbl="conFgAcc1" presStyleIdx="1" presStyleCnt="4">
        <dgm:presLayoutVars>
          <dgm:bulletEnabled val="1"/>
        </dgm:presLayoutVars>
      </dgm:prSet>
      <dgm:spPr/>
    </dgm:pt>
    <dgm:pt modelId="{7F0586FF-EB95-4283-801C-067FAA6340F2}" type="pres">
      <dgm:prSet presAssocID="{BF6E5263-106C-4A14-AE99-7D2B2263841C}" presName="spaceBetweenRectangles" presStyleCnt="0"/>
      <dgm:spPr/>
    </dgm:pt>
    <dgm:pt modelId="{A69D043B-764C-4E91-84E0-1F2D63205E09}" type="pres">
      <dgm:prSet presAssocID="{711D7B87-927A-4ADF-B397-6410AF3FC15D}" presName="parentLin" presStyleCnt="0"/>
      <dgm:spPr/>
    </dgm:pt>
    <dgm:pt modelId="{8CD68E4A-0857-4C70-9AE6-F1C238256207}" type="pres">
      <dgm:prSet presAssocID="{711D7B87-927A-4ADF-B397-6410AF3FC15D}" presName="parentLeftMargin" presStyleLbl="node1" presStyleIdx="1" presStyleCnt="4"/>
      <dgm:spPr/>
    </dgm:pt>
    <dgm:pt modelId="{31C67B79-8E1C-4B62-9ECC-CEAE6499D282}" type="pres">
      <dgm:prSet presAssocID="{711D7B87-927A-4ADF-B397-6410AF3FC15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F1EC95-ACAB-4290-8B30-5DCC01A21C9D}" type="pres">
      <dgm:prSet presAssocID="{711D7B87-927A-4ADF-B397-6410AF3FC15D}" presName="negativeSpace" presStyleCnt="0"/>
      <dgm:spPr/>
    </dgm:pt>
    <dgm:pt modelId="{F359BF8F-749F-4D08-8461-5CE96B0D5EED}" type="pres">
      <dgm:prSet presAssocID="{711D7B87-927A-4ADF-B397-6410AF3FC15D}" presName="childText" presStyleLbl="conFgAcc1" presStyleIdx="2" presStyleCnt="4">
        <dgm:presLayoutVars>
          <dgm:bulletEnabled val="1"/>
        </dgm:presLayoutVars>
      </dgm:prSet>
      <dgm:spPr/>
    </dgm:pt>
    <dgm:pt modelId="{EC7FB5C1-8712-4FA3-9DFB-C7BE1E8C92D0}" type="pres">
      <dgm:prSet presAssocID="{108DE5AD-3445-4456-BB1A-6A615C6F0F83}" presName="spaceBetweenRectangles" presStyleCnt="0"/>
      <dgm:spPr/>
    </dgm:pt>
    <dgm:pt modelId="{B7C50D3B-E489-4D5B-94C7-83885B0DE07B}" type="pres">
      <dgm:prSet presAssocID="{E6524254-DCC2-4F93-8177-BB13AB57973D}" presName="parentLin" presStyleCnt="0"/>
      <dgm:spPr/>
    </dgm:pt>
    <dgm:pt modelId="{442EA13D-FEA3-4A12-831D-29504292BB05}" type="pres">
      <dgm:prSet presAssocID="{E6524254-DCC2-4F93-8177-BB13AB57973D}" presName="parentLeftMargin" presStyleLbl="node1" presStyleIdx="2" presStyleCnt="4"/>
      <dgm:spPr/>
    </dgm:pt>
    <dgm:pt modelId="{C07A3A3D-7271-48C4-8BFA-5010F901CFDE}" type="pres">
      <dgm:prSet presAssocID="{E6524254-DCC2-4F93-8177-BB13AB57973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6AF901B-1006-4572-BD3C-C43CFA81C42B}" type="pres">
      <dgm:prSet presAssocID="{E6524254-DCC2-4F93-8177-BB13AB57973D}" presName="negativeSpace" presStyleCnt="0"/>
      <dgm:spPr/>
    </dgm:pt>
    <dgm:pt modelId="{F40A16B2-551D-40C5-AABC-8460238E4348}" type="pres">
      <dgm:prSet presAssocID="{E6524254-DCC2-4F93-8177-BB13AB57973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DE91109-C00C-4494-95AB-9BF8D070066D}" type="presOf" srcId="{C86F2CB7-373F-48C6-B6B5-87A49E13A8BA}" destId="{FC33D6DF-41DB-41AC-81C5-69FF7CD9021D}" srcOrd="1" destOrd="0" presId="urn:microsoft.com/office/officeart/2005/8/layout/list1"/>
    <dgm:cxn modelId="{B2DD682F-8922-4196-8EBA-87F0E5CDD0B5}" type="presOf" srcId="{711D7B87-927A-4ADF-B397-6410AF3FC15D}" destId="{8CD68E4A-0857-4C70-9AE6-F1C238256207}" srcOrd="0" destOrd="0" presId="urn:microsoft.com/office/officeart/2005/8/layout/list1"/>
    <dgm:cxn modelId="{D51DB734-F702-48A7-A20C-E7931E7EE4F4}" type="presOf" srcId="{E6524254-DCC2-4F93-8177-BB13AB57973D}" destId="{442EA13D-FEA3-4A12-831D-29504292BB05}" srcOrd="0" destOrd="0" presId="urn:microsoft.com/office/officeart/2005/8/layout/list1"/>
    <dgm:cxn modelId="{FD977248-20B9-4697-9946-6E2AC4E938FA}" type="presOf" srcId="{29967F48-E063-4B0A-99CD-0D7610D04B57}" destId="{045E4660-4478-4A24-871E-6B41FF050BD3}" srcOrd="1" destOrd="0" presId="urn:microsoft.com/office/officeart/2005/8/layout/list1"/>
    <dgm:cxn modelId="{BC28126C-C00F-49E4-B951-C8689F2F91BC}" type="presOf" srcId="{711D7B87-927A-4ADF-B397-6410AF3FC15D}" destId="{31C67B79-8E1C-4B62-9ECC-CEAE6499D282}" srcOrd="1" destOrd="0" presId="urn:microsoft.com/office/officeart/2005/8/layout/list1"/>
    <dgm:cxn modelId="{F090BA70-DF0F-4E95-8CA0-36318433D5D9}" type="presOf" srcId="{E6524254-DCC2-4F93-8177-BB13AB57973D}" destId="{C07A3A3D-7271-48C4-8BFA-5010F901CFDE}" srcOrd="1" destOrd="0" presId="urn:microsoft.com/office/officeart/2005/8/layout/list1"/>
    <dgm:cxn modelId="{2A86CA52-F1F3-4051-BDB7-106FC90D80FB}" srcId="{3AB07866-E6FF-4629-9213-FBF966AFF618}" destId="{29967F48-E063-4B0A-99CD-0D7610D04B57}" srcOrd="0" destOrd="0" parTransId="{782CBC18-CA60-4D05-8F44-0561242D62C7}" sibTransId="{6F71AC2B-5F32-4E46-8D72-83F1CF1AA300}"/>
    <dgm:cxn modelId="{09142E53-72BE-44DB-B5AE-2949C8B0F9B9}" type="presOf" srcId="{29967F48-E063-4B0A-99CD-0D7610D04B57}" destId="{2782C3BA-8200-4C00-B0A5-7580CF551CD1}" srcOrd="0" destOrd="0" presId="urn:microsoft.com/office/officeart/2005/8/layout/list1"/>
    <dgm:cxn modelId="{D6B7C377-5A52-45E6-BB71-50E99A68BCBA}" srcId="{3AB07866-E6FF-4629-9213-FBF966AFF618}" destId="{E6524254-DCC2-4F93-8177-BB13AB57973D}" srcOrd="3" destOrd="0" parTransId="{05F4DD35-F9EC-408E-8CAB-DBEFCD1134BA}" sibTransId="{3D4217E4-8937-486A-ACEA-96CB57EF0701}"/>
    <dgm:cxn modelId="{2513379B-4EE4-4EF0-9AC0-7FD600D22875}" srcId="{3AB07866-E6FF-4629-9213-FBF966AFF618}" destId="{C86F2CB7-373F-48C6-B6B5-87A49E13A8BA}" srcOrd="1" destOrd="0" parTransId="{3BC92022-17B9-4F05-9FDD-AC29C8AD2650}" sibTransId="{BF6E5263-106C-4A14-AE99-7D2B2263841C}"/>
    <dgm:cxn modelId="{E5944DA2-15A3-43D6-BE93-55E95CACA6CB}" type="presOf" srcId="{3AB07866-E6FF-4629-9213-FBF966AFF618}" destId="{83E182F0-2D85-46C0-BB09-004FCA5EB9A4}" srcOrd="0" destOrd="0" presId="urn:microsoft.com/office/officeart/2005/8/layout/list1"/>
    <dgm:cxn modelId="{F3EB0DC1-A17E-45D7-84C9-2FC6E69C6BCA}" type="presOf" srcId="{C86F2CB7-373F-48C6-B6B5-87A49E13A8BA}" destId="{87B034AD-9201-4784-94C5-0E04C1D984C8}" srcOrd="0" destOrd="0" presId="urn:microsoft.com/office/officeart/2005/8/layout/list1"/>
    <dgm:cxn modelId="{88E135C4-AB8C-42D8-ABE4-A91700F51D73}" srcId="{3AB07866-E6FF-4629-9213-FBF966AFF618}" destId="{711D7B87-927A-4ADF-B397-6410AF3FC15D}" srcOrd="2" destOrd="0" parTransId="{A748D3E9-D674-4DFB-84E7-4ECEFDCD10B1}" sibTransId="{108DE5AD-3445-4456-BB1A-6A615C6F0F83}"/>
    <dgm:cxn modelId="{1437888D-8F2F-417B-9934-36FEED17D7C0}" type="presParOf" srcId="{83E182F0-2D85-46C0-BB09-004FCA5EB9A4}" destId="{5E7CDEE8-A55F-4F8A-9CD0-8F3B3E2CAF5C}" srcOrd="0" destOrd="0" presId="urn:microsoft.com/office/officeart/2005/8/layout/list1"/>
    <dgm:cxn modelId="{742721AB-EF48-4087-AC4C-B8DA8A11AC6F}" type="presParOf" srcId="{5E7CDEE8-A55F-4F8A-9CD0-8F3B3E2CAF5C}" destId="{2782C3BA-8200-4C00-B0A5-7580CF551CD1}" srcOrd="0" destOrd="0" presId="urn:microsoft.com/office/officeart/2005/8/layout/list1"/>
    <dgm:cxn modelId="{2B530F45-741A-4155-A84A-4FA13D3A95EB}" type="presParOf" srcId="{5E7CDEE8-A55F-4F8A-9CD0-8F3B3E2CAF5C}" destId="{045E4660-4478-4A24-871E-6B41FF050BD3}" srcOrd="1" destOrd="0" presId="urn:microsoft.com/office/officeart/2005/8/layout/list1"/>
    <dgm:cxn modelId="{0B1B2307-F6D1-4D2E-A1CD-7B8BEDF35ACB}" type="presParOf" srcId="{83E182F0-2D85-46C0-BB09-004FCA5EB9A4}" destId="{D6F71F43-8AA9-4E29-B0BA-019DCF1A299A}" srcOrd="1" destOrd="0" presId="urn:microsoft.com/office/officeart/2005/8/layout/list1"/>
    <dgm:cxn modelId="{9CCD7A04-A020-4BC3-9094-E059C5DD0D2F}" type="presParOf" srcId="{83E182F0-2D85-46C0-BB09-004FCA5EB9A4}" destId="{34C49E92-335B-4131-9EEB-D58DCA78C476}" srcOrd="2" destOrd="0" presId="urn:microsoft.com/office/officeart/2005/8/layout/list1"/>
    <dgm:cxn modelId="{141F0141-0584-48CB-BF51-ECEADAF4678C}" type="presParOf" srcId="{83E182F0-2D85-46C0-BB09-004FCA5EB9A4}" destId="{FD9DEC51-943B-42A6-A1BD-ABA49E5F7625}" srcOrd="3" destOrd="0" presId="urn:microsoft.com/office/officeart/2005/8/layout/list1"/>
    <dgm:cxn modelId="{A1C59340-A9C6-4742-861E-A5D9E8A72745}" type="presParOf" srcId="{83E182F0-2D85-46C0-BB09-004FCA5EB9A4}" destId="{5CFF7D0E-4B16-41EB-850D-0A198F39AA86}" srcOrd="4" destOrd="0" presId="urn:microsoft.com/office/officeart/2005/8/layout/list1"/>
    <dgm:cxn modelId="{AD8930D6-BE99-4448-BC1E-246BE461EDAE}" type="presParOf" srcId="{5CFF7D0E-4B16-41EB-850D-0A198F39AA86}" destId="{87B034AD-9201-4784-94C5-0E04C1D984C8}" srcOrd="0" destOrd="0" presId="urn:microsoft.com/office/officeart/2005/8/layout/list1"/>
    <dgm:cxn modelId="{BF3A27CD-6B78-463B-8CC4-9E975ACF4113}" type="presParOf" srcId="{5CFF7D0E-4B16-41EB-850D-0A198F39AA86}" destId="{FC33D6DF-41DB-41AC-81C5-69FF7CD9021D}" srcOrd="1" destOrd="0" presId="urn:microsoft.com/office/officeart/2005/8/layout/list1"/>
    <dgm:cxn modelId="{D40966B7-364D-4427-AB7D-D378A7A5C72B}" type="presParOf" srcId="{83E182F0-2D85-46C0-BB09-004FCA5EB9A4}" destId="{73ACDA00-452E-4B01-B0EE-FDF8F3AB01FF}" srcOrd="5" destOrd="0" presId="urn:microsoft.com/office/officeart/2005/8/layout/list1"/>
    <dgm:cxn modelId="{93091415-BC0F-4911-A0CC-6AB751D73BF0}" type="presParOf" srcId="{83E182F0-2D85-46C0-BB09-004FCA5EB9A4}" destId="{4110BB31-EBBA-4C6A-AB42-E1D0E625321A}" srcOrd="6" destOrd="0" presId="urn:microsoft.com/office/officeart/2005/8/layout/list1"/>
    <dgm:cxn modelId="{2998C864-538A-48FE-933C-0085142A32A9}" type="presParOf" srcId="{83E182F0-2D85-46C0-BB09-004FCA5EB9A4}" destId="{7F0586FF-EB95-4283-801C-067FAA6340F2}" srcOrd="7" destOrd="0" presId="urn:microsoft.com/office/officeart/2005/8/layout/list1"/>
    <dgm:cxn modelId="{193A7BDC-77B9-435D-A98D-539140709DF9}" type="presParOf" srcId="{83E182F0-2D85-46C0-BB09-004FCA5EB9A4}" destId="{A69D043B-764C-4E91-84E0-1F2D63205E09}" srcOrd="8" destOrd="0" presId="urn:microsoft.com/office/officeart/2005/8/layout/list1"/>
    <dgm:cxn modelId="{19DF2AB8-C215-40A8-8B75-4F28B5BD7778}" type="presParOf" srcId="{A69D043B-764C-4E91-84E0-1F2D63205E09}" destId="{8CD68E4A-0857-4C70-9AE6-F1C238256207}" srcOrd="0" destOrd="0" presId="urn:microsoft.com/office/officeart/2005/8/layout/list1"/>
    <dgm:cxn modelId="{E9CCFFBE-07CF-4D01-985B-D3B6234BA387}" type="presParOf" srcId="{A69D043B-764C-4E91-84E0-1F2D63205E09}" destId="{31C67B79-8E1C-4B62-9ECC-CEAE6499D282}" srcOrd="1" destOrd="0" presId="urn:microsoft.com/office/officeart/2005/8/layout/list1"/>
    <dgm:cxn modelId="{63D6CC7A-3E2A-475D-A512-F19357244A18}" type="presParOf" srcId="{83E182F0-2D85-46C0-BB09-004FCA5EB9A4}" destId="{24F1EC95-ACAB-4290-8B30-5DCC01A21C9D}" srcOrd="9" destOrd="0" presId="urn:microsoft.com/office/officeart/2005/8/layout/list1"/>
    <dgm:cxn modelId="{413FE664-A48F-4208-91FE-1D3BF14FCD95}" type="presParOf" srcId="{83E182F0-2D85-46C0-BB09-004FCA5EB9A4}" destId="{F359BF8F-749F-4D08-8461-5CE96B0D5EED}" srcOrd="10" destOrd="0" presId="urn:microsoft.com/office/officeart/2005/8/layout/list1"/>
    <dgm:cxn modelId="{007B29C4-9F0A-4826-BAEC-D549AF7A9E89}" type="presParOf" srcId="{83E182F0-2D85-46C0-BB09-004FCA5EB9A4}" destId="{EC7FB5C1-8712-4FA3-9DFB-C7BE1E8C92D0}" srcOrd="11" destOrd="0" presId="urn:microsoft.com/office/officeart/2005/8/layout/list1"/>
    <dgm:cxn modelId="{2D1BFA2D-B68F-4890-A252-B5B08DB0EFC2}" type="presParOf" srcId="{83E182F0-2D85-46C0-BB09-004FCA5EB9A4}" destId="{B7C50D3B-E489-4D5B-94C7-83885B0DE07B}" srcOrd="12" destOrd="0" presId="urn:microsoft.com/office/officeart/2005/8/layout/list1"/>
    <dgm:cxn modelId="{154F46C3-7F88-49DE-900A-D5F487AF71EF}" type="presParOf" srcId="{B7C50D3B-E489-4D5B-94C7-83885B0DE07B}" destId="{442EA13D-FEA3-4A12-831D-29504292BB05}" srcOrd="0" destOrd="0" presId="urn:microsoft.com/office/officeart/2005/8/layout/list1"/>
    <dgm:cxn modelId="{59365C9C-51CB-4668-94F4-A6FCE12329B6}" type="presParOf" srcId="{B7C50D3B-E489-4D5B-94C7-83885B0DE07B}" destId="{C07A3A3D-7271-48C4-8BFA-5010F901CFDE}" srcOrd="1" destOrd="0" presId="urn:microsoft.com/office/officeart/2005/8/layout/list1"/>
    <dgm:cxn modelId="{F6462E3B-AE5A-4D73-80C6-87183049E4E6}" type="presParOf" srcId="{83E182F0-2D85-46C0-BB09-004FCA5EB9A4}" destId="{E6AF901B-1006-4572-BD3C-C43CFA81C42B}" srcOrd="13" destOrd="0" presId="urn:microsoft.com/office/officeart/2005/8/layout/list1"/>
    <dgm:cxn modelId="{DF6303A0-3001-4BFC-A617-68CD4FFC5585}" type="presParOf" srcId="{83E182F0-2D85-46C0-BB09-004FCA5EB9A4}" destId="{F40A16B2-551D-40C5-AABC-8460238E434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49E92-335B-4131-9EEB-D58DCA78C476}">
      <dsp:nvSpPr>
        <dsp:cNvPr id="0" name=""/>
        <dsp:cNvSpPr/>
      </dsp:nvSpPr>
      <dsp:spPr>
        <a:xfrm>
          <a:off x="0" y="1170981"/>
          <a:ext cx="708909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E4660-4478-4A24-871E-6B41FF050BD3}">
      <dsp:nvSpPr>
        <dsp:cNvPr id="0" name=""/>
        <dsp:cNvSpPr/>
      </dsp:nvSpPr>
      <dsp:spPr>
        <a:xfrm>
          <a:off x="354454" y="905301"/>
          <a:ext cx="4962366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66" tIns="0" rIns="18756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A 	Ich möchte eine kurze Pause</a:t>
          </a:r>
          <a:endParaRPr lang="en-US" sz="1800" kern="1200" dirty="0"/>
        </a:p>
      </dsp:txBody>
      <dsp:txXfrm>
        <a:off x="380393" y="931240"/>
        <a:ext cx="4910488" cy="479482"/>
      </dsp:txXfrm>
    </dsp:sp>
    <dsp:sp modelId="{4110BB31-EBBA-4C6A-AB42-E1D0E625321A}">
      <dsp:nvSpPr>
        <dsp:cNvPr id="0" name=""/>
        <dsp:cNvSpPr/>
      </dsp:nvSpPr>
      <dsp:spPr>
        <a:xfrm>
          <a:off x="0" y="1987461"/>
          <a:ext cx="708909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3D6DF-41DB-41AC-81C5-69FF7CD9021D}">
      <dsp:nvSpPr>
        <dsp:cNvPr id="0" name=""/>
        <dsp:cNvSpPr/>
      </dsp:nvSpPr>
      <dsp:spPr>
        <a:xfrm>
          <a:off x="354454" y="1721781"/>
          <a:ext cx="4962366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66" tIns="0" rIns="18756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B 	Keine Pause, bin fit</a:t>
          </a:r>
          <a:endParaRPr lang="en-US" sz="1800" kern="1200" dirty="0"/>
        </a:p>
      </dsp:txBody>
      <dsp:txXfrm>
        <a:off x="380393" y="1747720"/>
        <a:ext cx="4910488" cy="479482"/>
      </dsp:txXfrm>
    </dsp:sp>
    <dsp:sp modelId="{F359BF8F-749F-4D08-8461-5CE96B0D5EED}">
      <dsp:nvSpPr>
        <dsp:cNvPr id="0" name=""/>
        <dsp:cNvSpPr/>
      </dsp:nvSpPr>
      <dsp:spPr>
        <a:xfrm>
          <a:off x="0" y="2803940"/>
          <a:ext cx="708909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67B79-8E1C-4B62-9ECC-CEAE6499D282}">
      <dsp:nvSpPr>
        <dsp:cNvPr id="0" name=""/>
        <dsp:cNvSpPr/>
      </dsp:nvSpPr>
      <dsp:spPr>
        <a:xfrm>
          <a:off x="354454" y="2538261"/>
          <a:ext cx="4962366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66" tIns="0" rIns="18756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C	Keine Pause, früher fertig ist mir lieber</a:t>
          </a:r>
          <a:endParaRPr lang="en-US" sz="1800" kern="1200" dirty="0"/>
        </a:p>
      </dsp:txBody>
      <dsp:txXfrm>
        <a:off x="380393" y="2564200"/>
        <a:ext cx="4910488" cy="479482"/>
      </dsp:txXfrm>
    </dsp:sp>
    <dsp:sp modelId="{F40A16B2-551D-40C5-AABC-8460238E4348}">
      <dsp:nvSpPr>
        <dsp:cNvPr id="0" name=""/>
        <dsp:cNvSpPr/>
      </dsp:nvSpPr>
      <dsp:spPr>
        <a:xfrm>
          <a:off x="0" y="3620421"/>
          <a:ext cx="708909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A3A3D-7271-48C4-8BFA-5010F901CFDE}">
      <dsp:nvSpPr>
        <dsp:cNvPr id="0" name=""/>
        <dsp:cNvSpPr/>
      </dsp:nvSpPr>
      <dsp:spPr>
        <a:xfrm>
          <a:off x="354454" y="3354741"/>
          <a:ext cx="4962366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66" tIns="0" rIns="18756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D	Ich habe keine Wünsche</a:t>
          </a:r>
          <a:endParaRPr lang="en-US" sz="1800" kern="1200" dirty="0"/>
        </a:p>
      </dsp:txBody>
      <dsp:txXfrm>
        <a:off x="380393" y="3380680"/>
        <a:ext cx="4910488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F72C7-0868-4411-8406-A2274F645538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0D50D-8358-46ED-94DF-04A8E08E03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02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CC699-867B-4AB7-ADB2-847BE1098EE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21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CC699-867B-4AB7-ADB2-847BE1098EE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81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35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989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4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09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13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223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09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73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53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24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1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AC8A68-050E-4064-A818-6A72674CDC26}" type="datetimeFigureOut">
              <a:rPr lang="de-DE" smtClean="0"/>
              <a:t>27.05.2021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5E8D48E-B0F7-4B66-828B-D3C849DA1F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7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oncoo.de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bildung.hessen.de/course/view.php?id=2080" TargetMode="External"/><Relationship Id="rId2" Type="http://schemas.openxmlformats.org/officeDocument/2006/relationships/hyperlink" Target="https://arbeitsplattform.bildung.hessen.de/stsem/mefobian/bbb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tin.Leonhardt@schule.hessen.de" TargetMode="External"/><Relationship Id="rId4" Type="http://schemas.openxmlformats.org/officeDocument/2006/relationships/hyperlink" Target="https://lehrerfortbildung-bw.de/st_digital/medienwerkstatt/dossiers/bbb/index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eet-la.bildung.hessen.d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/>
              <a:t>Online-Seminar für Ausbildungskräfte </a:t>
            </a:r>
            <a:br>
              <a:rPr lang="de-DE" sz="4000" dirty="0"/>
            </a:br>
            <a:br>
              <a:rPr lang="de-DE" dirty="0"/>
            </a:br>
            <a:br>
              <a:rPr lang="de-DE" sz="4400" dirty="0"/>
            </a:br>
            <a:r>
              <a:rPr lang="de-DE" dirty="0"/>
              <a:t>Videokonferenzen mit </a:t>
            </a:r>
            <a:r>
              <a:rPr lang="de-DE" dirty="0" err="1"/>
              <a:t>BigBlueButton</a:t>
            </a:r>
            <a:r>
              <a:rPr lang="de-DE" dirty="0"/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300754" y="5075611"/>
            <a:ext cx="2849622" cy="91984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Stand: 06.Mai 2021</a:t>
            </a:r>
          </a:p>
          <a:p>
            <a:r>
              <a:rPr lang="de-DE" sz="1200" dirty="0">
                <a:solidFill>
                  <a:schemeClr val="tx1"/>
                </a:solidFill>
              </a:rPr>
              <a:t>Martin.Leonhardt@schule.hessen.de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8" y="0"/>
            <a:ext cx="1990054" cy="71074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13228" y="83727"/>
            <a:ext cx="5575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Medienbildung für Ausbildungskräfte – Projekt </a:t>
            </a:r>
            <a:r>
              <a:rPr lang="de-DE" dirty="0" err="1"/>
              <a:t>Mefobian</a:t>
            </a:r>
            <a:endParaRPr lang="de-DE" dirty="0"/>
          </a:p>
          <a:p>
            <a:r>
              <a:rPr lang="de-DE" dirty="0"/>
              <a:t>SG 1.2-4</a:t>
            </a:r>
          </a:p>
        </p:txBody>
      </p:sp>
      <p:pic>
        <p:nvPicPr>
          <p:cNvPr id="8" name="Grafik 7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6791C51E-733D-420B-BBBC-F29B11C1D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378" y="862547"/>
            <a:ext cx="2807998" cy="6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5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CA8EE17-DD34-4FDB-B88B-2945656293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9022"/>
            <a:ext cx="12192000" cy="50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60FBD5-EBFC-4C6C-BFF5-3A84AA0427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296" y="468411"/>
            <a:ext cx="7671436" cy="262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CA393D7-C54F-426B-B97C-A78192DF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Fehlermeldung?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B6CECF2-F799-4369-B732-A40156236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3363673"/>
            <a:ext cx="7315200" cy="2621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Wenden Sie sich bitte an den </a:t>
            </a:r>
            <a:r>
              <a:rPr lang="de-DE" dirty="0" err="1"/>
              <a:t>den</a:t>
            </a:r>
            <a:r>
              <a:rPr lang="de-DE" dirty="0"/>
              <a:t> pädagogischen IT-Beauftragen an Ihrem Seminar. Ihr Account beinhaltet nicht die Dienststellennummer Ihres Seminars oder Sie werden dort als Lehrkraft und nicht als Ausbilder*in geführt. </a:t>
            </a:r>
          </a:p>
        </p:txBody>
      </p:sp>
    </p:spTree>
    <p:extLst>
      <p:ext uri="{BB962C8B-B14F-4D97-AF65-F5344CB8AC3E}">
        <p14:creationId xmlns:p14="http://schemas.microsoft.com/office/powerpoint/2010/main" val="205446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FFFBF45-7743-4401-8CF7-B6C1D157F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5" y="419100"/>
            <a:ext cx="12143965" cy="55819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05861D-000F-4820-BF1B-740380EDC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0778" y="4827813"/>
            <a:ext cx="10070516" cy="108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5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118B48-7A8D-493E-B74A-88C4C584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234" y="711060"/>
            <a:ext cx="4324572" cy="25274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FFBF45-7743-4401-8CF7-B6C1D157F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7" y="0"/>
            <a:ext cx="12143965" cy="558193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05861D-000F-4820-BF1B-740380EDC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107" y="4387592"/>
            <a:ext cx="10070516" cy="11943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9661CE-62DE-42C0-9BDE-F36BED4C80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86" y="0"/>
            <a:ext cx="5159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6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0E7B-0AAD-47CD-B4C0-993184E2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Weg über die Website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A36EE1-773E-4EF7-B297-61BAA3FC84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67" y="177420"/>
            <a:ext cx="8101167" cy="22744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168A18-E7DF-4631-BED0-94ED00244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863" y="2451901"/>
            <a:ext cx="4765059" cy="415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7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0E7B-0AAD-47CD-B4C0-993184E2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Weg über einen </a:t>
            </a:r>
            <a:r>
              <a:rPr lang="de-DE" dirty="0" err="1"/>
              <a:t>Moodle</a:t>
            </a:r>
            <a:r>
              <a:rPr lang="de-DE" dirty="0"/>
              <a:t>-Kurs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CF36AA-AA2A-4800-B392-2EF3FEA3C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197" y="255814"/>
            <a:ext cx="7426683" cy="603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26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A0E7B-0AAD-47CD-B4C0-993184E2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Weg über einen </a:t>
            </a:r>
            <a:r>
              <a:rPr lang="de-DE" dirty="0" err="1"/>
              <a:t>Moodle</a:t>
            </a:r>
            <a:r>
              <a:rPr lang="de-DE" dirty="0"/>
              <a:t>-Kurs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D8B9DD-2DAA-4DA1-8921-3E458A11B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379" y="711006"/>
            <a:ext cx="4067743" cy="14098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2175A2-24EE-42BA-97FB-F53BA3597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65" y="3587140"/>
            <a:ext cx="5506218" cy="2276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849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2ED7D-C1DE-40D5-BA04-030C73628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Moodle</a:t>
            </a:r>
            <a:r>
              <a:rPr lang="de-DE" dirty="0"/>
              <a:t> Aktivität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F5A0BF-D318-4DD5-A4F3-083116414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834" y="267387"/>
            <a:ext cx="7000885" cy="56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48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7FB74-3E3D-4B2F-AE36-822FC33A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Einstellungen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452FCE-1F9F-445F-8D8E-A3591260A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325" y="0"/>
            <a:ext cx="8498756" cy="66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7FB74-3E3D-4B2F-AE36-822FC33A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Einstellungen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4131C7-BDBC-4B3E-A822-245462A02D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536" y="1621980"/>
            <a:ext cx="9728579" cy="31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2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BF823726-FB41-4D09-A954-F7BDC3510912}"/>
              </a:ext>
            </a:extLst>
          </p:cNvPr>
          <p:cNvSpPr/>
          <p:nvPr/>
        </p:nvSpPr>
        <p:spPr>
          <a:xfrm>
            <a:off x="10742371" y="5851429"/>
            <a:ext cx="1400518" cy="498478"/>
          </a:xfrm>
          <a:prstGeom prst="wedgeRoundRectCallout">
            <a:avLst>
              <a:gd name="adj1" fmla="val 25492"/>
              <a:gd name="adj2" fmla="val 14136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Präsentation maximieren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6D67627C-622A-46F0-9A6B-CA983244FF2E}"/>
              </a:ext>
            </a:extLst>
          </p:cNvPr>
          <p:cNvSpPr/>
          <p:nvPr/>
        </p:nvSpPr>
        <p:spPr>
          <a:xfrm>
            <a:off x="6641939" y="5799912"/>
            <a:ext cx="910184" cy="549995"/>
          </a:xfrm>
          <a:prstGeom prst="wedgeRoundRectCallout">
            <a:avLst>
              <a:gd name="adj1" fmla="val 17725"/>
              <a:gd name="adj2" fmla="val 13074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Webcam an/aus</a:t>
            </a:r>
          </a:p>
        </p:txBody>
      </p:sp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945B511C-6520-45B2-BFD1-74E3D3C78DBD}"/>
              </a:ext>
            </a:extLst>
          </p:cNvPr>
          <p:cNvSpPr/>
          <p:nvPr/>
        </p:nvSpPr>
        <p:spPr>
          <a:xfrm>
            <a:off x="5338300" y="5811621"/>
            <a:ext cx="1218511" cy="528582"/>
          </a:xfrm>
          <a:prstGeom prst="wedgeRoundRectCallout">
            <a:avLst>
              <a:gd name="adj1" fmla="val 27112"/>
              <a:gd name="adj2" fmla="val 1470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Audio neu starten</a:t>
            </a:r>
          </a:p>
        </p:txBody>
      </p:sp>
      <p:sp>
        <p:nvSpPr>
          <p:cNvPr id="18" name="Sprechblase: rechteckig mit abgerundeten Ecken 17">
            <a:extLst>
              <a:ext uri="{FF2B5EF4-FFF2-40B4-BE49-F238E27FC236}">
                <a16:creationId xmlns:a16="http://schemas.microsoft.com/office/drawing/2014/main" id="{510D1DB5-5AB5-4B1C-8DF2-6ED691F23D06}"/>
              </a:ext>
            </a:extLst>
          </p:cNvPr>
          <p:cNvSpPr/>
          <p:nvPr/>
        </p:nvSpPr>
        <p:spPr>
          <a:xfrm>
            <a:off x="49111" y="5861134"/>
            <a:ext cx="1689020" cy="479070"/>
          </a:xfrm>
          <a:prstGeom prst="wedgeRoundRectCallout">
            <a:avLst>
              <a:gd name="adj1" fmla="val -50690"/>
              <a:gd name="adj2" fmla="val 1211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Öffentlicher Chat (dieser Konferenz)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6311CAAD-88B0-4089-9B92-7D751EFD8CB0}"/>
              </a:ext>
            </a:extLst>
          </p:cNvPr>
          <p:cNvSpPr/>
          <p:nvPr/>
        </p:nvSpPr>
        <p:spPr>
          <a:xfrm>
            <a:off x="4056434" y="5799912"/>
            <a:ext cx="1218511" cy="549995"/>
          </a:xfrm>
          <a:prstGeom prst="wedgeRoundRectCallout">
            <a:avLst>
              <a:gd name="adj1" fmla="val 47492"/>
              <a:gd name="adj2" fmla="val 15144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Mikro an/aus</a:t>
            </a:r>
          </a:p>
        </p:txBody>
      </p:sp>
      <p:sp>
        <p:nvSpPr>
          <p:cNvPr id="3" name="Sprechblase: rechteckig mit abgerundeten Ecken 2">
            <a:extLst>
              <a:ext uri="{FF2B5EF4-FFF2-40B4-BE49-F238E27FC236}">
                <a16:creationId xmlns:a16="http://schemas.microsoft.com/office/drawing/2014/main" id="{1FE63946-2DF3-4D94-ABA3-32792F312A9E}"/>
              </a:ext>
            </a:extLst>
          </p:cNvPr>
          <p:cNvSpPr/>
          <p:nvPr/>
        </p:nvSpPr>
        <p:spPr>
          <a:xfrm>
            <a:off x="49111" y="182560"/>
            <a:ext cx="1485428" cy="498477"/>
          </a:xfrm>
          <a:prstGeom prst="wedgeRoundRectCallout">
            <a:avLst>
              <a:gd name="adj1" fmla="val -30570"/>
              <a:gd name="adj2" fmla="val -8552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Linke Leiste ausblenden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234ADB5-AEA1-48B5-B77B-2E1F4FFA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Willkommen zur Videokonferenz!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7B6D93-EE3D-411F-9FF5-72D9FAFC884E}"/>
              </a:ext>
            </a:extLst>
          </p:cNvPr>
          <p:cNvSpPr txBox="1"/>
          <p:nvPr/>
        </p:nvSpPr>
        <p:spPr>
          <a:xfrm>
            <a:off x="3516085" y="819258"/>
            <a:ext cx="767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 beginnen pünktlich die Videokonferenz. Da bis dahin noch etwas Zeit ist, lade ich Sie ein Ihr Smartphone </a:t>
            </a:r>
          </a:p>
          <a:p>
            <a:r>
              <a:rPr lang="de-DE" dirty="0"/>
              <a:t>zu nehmen und einen QR-Code zu scannen: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0A94EE0-5CB9-4052-967F-8702DB76B00F}"/>
              </a:ext>
            </a:extLst>
          </p:cNvPr>
          <p:cNvSpPr txBox="1"/>
          <p:nvPr/>
        </p:nvSpPr>
        <p:spPr>
          <a:xfrm>
            <a:off x="3757071" y="4423938"/>
            <a:ext cx="1937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Öffnen Sie ein beliebiges Fenster auf der Welt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92D9C8-B31C-4F23-8FBB-04DC5858D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999" y="2092152"/>
            <a:ext cx="2155380" cy="21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2FCB38-4A88-4FC6-AAE7-53EFC8F90665}"/>
              </a:ext>
            </a:extLst>
          </p:cNvPr>
          <p:cNvSpPr txBox="1"/>
          <p:nvPr/>
        </p:nvSpPr>
        <p:spPr>
          <a:xfrm>
            <a:off x="6674189" y="4442855"/>
            <a:ext cx="193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Fahren Sie in irgendeine Stadt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16E0B5E-FCAA-4865-9330-AB6A8CD987CC}"/>
              </a:ext>
            </a:extLst>
          </p:cNvPr>
          <p:cNvSpPr txBox="1"/>
          <p:nvPr/>
        </p:nvSpPr>
        <p:spPr>
          <a:xfrm>
            <a:off x="9591307" y="4442855"/>
            <a:ext cx="193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Hören Sie in einen Wald hinein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9EC03A-0A3A-4CF3-8FC6-59753074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623" y="2092152"/>
            <a:ext cx="2155380" cy="21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C23E9C-6126-4EA8-AC7B-AA0AE3F5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978" y="2043166"/>
            <a:ext cx="2155380" cy="21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23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1A3B0-AA69-49C0-A502-6C379983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Beginn der Videokonferenz</a:t>
            </a:r>
          </a:p>
        </p:txBody>
      </p:sp>
    </p:spTree>
    <p:extLst>
      <p:ext uri="{BB962C8B-B14F-4D97-AF65-F5344CB8AC3E}">
        <p14:creationId xmlns:p14="http://schemas.microsoft.com/office/powerpoint/2010/main" val="3497745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115D7-FD42-4E1F-87DE-69CF8146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Starten einer Konferenz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BDBA4F-C9D5-4C75-8F50-211427852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558" y="3967008"/>
            <a:ext cx="5016655" cy="28172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39478A4-F0DA-4207-B931-EF7EF0FA7919}"/>
              </a:ext>
            </a:extLst>
          </p:cNvPr>
          <p:cNvSpPr/>
          <p:nvPr/>
        </p:nvSpPr>
        <p:spPr>
          <a:xfrm>
            <a:off x="3790951" y="136071"/>
            <a:ext cx="3341914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Website </a:t>
            </a:r>
            <a:br>
              <a:rPr lang="de-DE" dirty="0"/>
            </a:br>
            <a:r>
              <a:rPr lang="de-DE" dirty="0"/>
              <a:t>meet-la.bildung.hessen.de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D63E437-DF1C-461C-9F38-0E8C038AE32D}"/>
              </a:ext>
            </a:extLst>
          </p:cNvPr>
          <p:cNvSpPr/>
          <p:nvPr/>
        </p:nvSpPr>
        <p:spPr>
          <a:xfrm>
            <a:off x="8118661" y="136071"/>
            <a:ext cx="3341914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Moodle</a:t>
            </a:r>
            <a:r>
              <a:rPr lang="de-DE" dirty="0"/>
              <a:t>-Kurs</a:t>
            </a:r>
          </a:p>
          <a:p>
            <a:pPr algn="ctr"/>
            <a:r>
              <a:rPr lang="de-DE" dirty="0"/>
              <a:t>Moodle.bildung.hessen.de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AD3203-C416-45D9-AF27-093A9208E9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736" y="2022168"/>
            <a:ext cx="3661764" cy="186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2D639C4-0A9B-4613-9E2E-34A6777C29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911" y="2170762"/>
            <a:ext cx="4721994" cy="129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7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C3C8A48-5794-4AB9-B76F-D6087D59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Achten Sie auf die Pop-Up-Fenster!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7D757B-73D7-4110-86DC-19B2695518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004" y="375558"/>
            <a:ext cx="4892277" cy="22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4904F55-E331-4A62-9E16-F758CA5E8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31" y="1251855"/>
            <a:ext cx="7836584" cy="40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65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7EB9C96-266A-4D55-B31A-3E48B3DBC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29" y="0"/>
            <a:ext cx="1169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6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516E51-5FA8-49CB-ACCD-C34C0010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72" y="143282"/>
            <a:ext cx="5378043" cy="29393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45CAB6-58C4-4A96-B80A-05AC08D131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710" y="2729551"/>
            <a:ext cx="5731454" cy="33530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4C8DBF-6B66-474D-959C-AEC1AB3B5B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24" y="4019266"/>
            <a:ext cx="2897096" cy="19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976C3F-B327-4A9F-864B-178676427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5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887664-B051-4DE4-8D28-2934D1DF5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27" y="0"/>
            <a:ext cx="11763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01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4A03EA-9239-4C4F-8F7C-366FC60C21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43" y="0"/>
            <a:ext cx="11668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39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74A436-AD61-4A12-BF42-2EC5FB27B1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20" y="0"/>
            <a:ext cx="10271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BF823726-FB41-4D09-A954-F7BDC3510912}"/>
              </a:ext>
            </a:extLst>
          </p:cNvPr>
          <p:cNvSpPr/>
          <p:nvPr/>
        </p:nvSpPr>
        <p:spPr>
          <a:xfrm>
            <a:off x="10742371" y="5851429"/>
            <a:ext cx="1400518" cy="498478"/>
          </a:xfrm>
          <a:prstGeom prst="wedgeRoundRectCallout">
            <a:avLst>
              <a:gd name="adj1" fmla="val 25492"/>
              <a:gd name="adj2" fmla="val 14136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Präsentation maximieren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6D67627C-622A-46F0-9A6B-CA983244FF2E}"/>
              </a:ext>
            </a:extLst>
          </p:cNvPr>
          <p:cNvSpPr/>
          <p:nvPr/>
        </p:nvSpPr>
        <p:spPr>
          <a:xfrm>
            <a:off x="6641939" y="5851429"/>
            <a:ext cx="917644" cy="498478"/>
          </a:xfrm>
          <a:prstGeom prst="wedgeRoundRectCallout">
            <a:avLst>
              <a:gd name="adj1" fmla="val 17725"/>
              <a:gd name="adj2" fmla="val 13074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Webcam an/aus</a:t>
            </a:r>
          </a:p>
        </p:txBody>
      </p:sp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945B511C-6520-45B2-BFD1-74E3D3C78DBD}"/>
              </a:ext>
            </a:extLst>
          </p:cNvPr>
          <p:cNvSpPr/>
          <p:nvPr/>
        </p:nvSpPr>
        <p:spPr>
          <a:xfrm>
            <a:off x="5338300" y="5861133"/>
            <a:ext cx="1228499" cy="479070"/>
          </a:xfrm>
          <a:prstGeom prst="wedgeRoundRectCallout">
            <a:avLst>
              <a:gd name="adj1" fmla="val 27112"/>
              <a:gd name="adj2" fmla="val 1470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Audio neu starten</a:t>
            </a:r>
          </a:p>
        </p:txBody>
      </p:sp>
      <p:sp>
        <p:nvSpPr>
          <p:cNvPr id="18" name="Sprechblase: rechteckig mit abgerundeten Ecken 17">
            <a:extLst>
              <a:ext uri="{FF2B5EF4-FFF2-40B4-BE49-F238E27FC236}">
                <a16:creationId xmlns:a16="http://schemas.microsoft.com/office/drawing/2014/main" id="{510D1DB5-5AB5-4B1C-8DF2-6ED691F23D06}"/>
              </a:ext>
            </a:extLst>
          </p:cNvPr>
          <p:cNvSpPr/>
          <p:nvPr/>
        </p:nvSpPr>
        <p:spPr>
          <a:xfrm>
            <a:off x="49111" y="5861134"/>
            <a:ext cx="1689020" cy="479070"/>
          </a:xfrm>
          <a:prstGeom prst="wedgeRoundRectCallout">
            <a:avLst>
              <a:gd name="adj1" fmla="val -50690"/>
              <a:gd name="adj2" fmla="val 1211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Öffentlicher Chat (dieser Konferenz)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6311CAAD-88B0-4089-9B92-7D751EFD8CB0}"/>
              </a:ext>
            </a:extLst>
          </p:cNvPr>
          <p:cNvSpPr/>
          <p:nvPr/>
        </p:nvSpPr>
        <p:spPr>
          <a:xfrm>
            <a:off x="4056434" y="5851429"/>
            <a:ext cx="1228499" cy="498478"/>
          </a:xfrm>
          <a:prstGeom prst="wedgeRoundRectCallout">
            <a:avLst>
              <a:gd name="adj1" fmla="val 47492"/>
              <a:gd name="adj2" fmla="val 15144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Mikro an/aus</a:t>
            </a:r>
          </a:p>
        </p:txBody>
      </p:sp>
      <p:sp>
        <p:nvSpPr>
          <p:cNvPr id="3" name="Sprechblase: rechteckig mit abgerundeten Ecken 2">
            <a:extLst>
              <a:ext uri="{FF2B5EF4-FFF2-40B4-BE49-F238E27FC236}">
                <a16:creationId xmlns:a16="http://schemas.microsoft.com/office/drawing/2014/main" id="{1FE63946-2DF3-4D94-ABA3-32792F312A9E}"/>
              </a:ext>
            </a:extLst>
          </p:cNvPr>
          <p:cNvSpPr/>
          <p:nvPr/>
        </p:nvSpPr>
        <p:spPr>
          <a:xfrm>
            <a:off x="49111" y="182560"/>
            <a:ext cx="1485428" cy="498477"/>
          </a:xfrm>
          <a:prstGeom prst="wedgeRoundRectCallout">
            <a:avLst>
              <a:gd name="adj1" fmla="val -30570"/>
              <a:gd name="adj2" fmla="val -8552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Linke Leiste ausblenden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234ADB5-AEA1-48B5-B77B-2E1F4FFA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5" y="933161"/>
            <a:ext cx="3553691" cy="2495839"/>
          </a:xfrm>
        </p:spPr>
        <p:txBody>
          <a:bodyPr>
            <a:normAutofit/>
          </a:bodyPr>
          <a:lstStyle/>
          <a:p>
            <a:r>
              <a:rPr lang="de-DE" dirty="0"/>
              <a:t>Willkommen </a:t>
            </a:r>
            <a:br>
              <a:rPr lang="de-DE" dirty="0"/>
            </a:br>
            <a:r>
              <a:rPr lang="de-DE" dirty="0"/>
              <a:t>zur </a:t>
            </a:r>
            <a:br>
              <a:rPr lang="de-DE" dirty="0"/>
            </a:br>
            <a:r>
              <a:rPr lang="de-DE" dirty="0"/>
              <a:t>Videokonferenz!</a:t>
            </a: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51C20F9-BDB0-4F53-A204-6CE030771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90" y="1"/>
            <a:ext cx="4904044" cy="6858000"/>
          </a:xfrm>
          <a:prstGeom prst="rect">
            <a:avLst/>
          </a:prstGeom>
        </p:spPr>
      </p:pic>
      <p:sp>
        <p:nvSpPr>
          <p:cNvPr id="22" name="Titel 4">
            <a:extLst>
              <a:ext uri="{FF2B5EF4-FFF2-40B4-BE49-F238E27FC236}">
                <a16:creationId xmlns:a16="http://schemas.microsoft.com/office/drawing/2014/main" id="{BAA1B619-35E3-4662-9143-C9670B164724}"/>
              </a:ext>
            </a:extLst>
          </p:cNvPr>
          <p:cNvSpPr txBox="1">
            <a:spLocks/>
          </p:cNvSpPr>
          <p:nvPr/>
        </p:nvSpPr>
        <p:spPr>
          <a:xfrm>
            <a:off x="9060444" y="792111"/>
            <a:ext cx="2717900" cy="3796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+mn-lt"/>
              </a:rPr>
              <a:t>Wo kommen Sie her? Bewegen Sie Ihren Cursor und lassen ihn dort stehen.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2EF3CF0-6129-4F04-BF77-060E72450684}"/>
              </a:ext>
            </a:extLst>
          </p:cNvPr>
          <p:cNvSpPr txBox="1"/>
          <p:nvPr/>
        </p:nvSpPr>
        <p:spPr>
          <a:xfrm>
            <a:off x="1738008" y="6161672"/>
            <a:ext cx="2278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https://de.wikipedia.org/wiki/Hessen#/media/Datei:Hessen_topografisch_Relief_Karte.png</a:t>
            </a:r>
          </a:p>
        </p:txBody>
      </p:sp>
    </p:spTree>
    <p:extLst>
      <p:ext uri="{BB962C8B-B14F-4D97-AF65-F5344CB8AC3E}">
        <p14:creationId xmlns:p14="http://schemas.microsoft.com/office/powerpoint/2010/main" val="3743911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3A063D-7C7D-417B-8AAC-6E4CDD4A6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84" y="0"/>
            <a:ext cx="1167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9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3E9C35-D28C-4480-A904-743042DE46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41" y="0"/>
            <a:ext cx="11684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717294-4EA7-4816-BC33-7823CE60B4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2B14B4A-4646-4F77-BCC4-7DFFEEC99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38100"/>
            <a:ext cx="4409458" cy="39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9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976C3F-B327-4A9F-864B-178676427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7585485-4DB9-4C0E-8F7C-7517554221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072" y="1698171"/>
            <a:ext cx="1813392" cy="707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C7ADB9A-2F91-42F7-969B-CBD9F60AC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00" y="1698171"/>
            <a:ext cx="1331607" cy="274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6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D459A9E-5BEC-42CE-90E5-29D0B3EBE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8" y="0"/>
            <a:ext cx="11693384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726979D-1CB2-4D25-9564-D4A3354789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8" y="1"/>
            <a:ext cx="4475574" cy="48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30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D459A9E-5BEC-42CE-90E5-29D0B3EBE3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8" y="0"/>
            <a:ext cx="11693384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67CB5-B452-497F-B808-268CA9F3CA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845" y="0"/>
            <a:ext cx="4765573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3503FDF-870C-4840-92E3-393296A0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162" y="696905"/>
            <a:ext cx="6144482" cy="588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51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EE91B35-39C1-46ED-A8C1-BECFCF7983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27" y="0"/>
            <a:ext cx="1162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0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D628EE-6758-4B11-B808-C79B69AFAF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5" y="0"/>
            <a:ext cx="1166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1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926DFC-E372-453B-B384-0E2AC3848D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97" y="0"/>
            <a:ext cx="11649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05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976C3F-B327-4A9F-864B-178676427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3F309B-D4E5-42E1-99B9-7E8F867212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126" y="5535386"/>
            <a:ext cx="1444341" cy="12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891D4-7AD1-4431-8745-3CED3EF09B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33712" y="2612346"/>
            <a:ext cx="6948487" cy="1316667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Wie kommen Sie heute 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im Online-Seminar an?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FFF63CB-AEC8-4A1E-8526-88FEEE3EA24D}"/>
              </a:ext>
            </a:extLst>
          </p:cNvPr>
          <p:cNvSpPr/>
          <p:nvPr/>
        </p:nvSpPr>
        <p:spPr>
          <a:xfrm>
            <a:off x="59872" y="87818"/>
            <a:ext cx="3241344" cy="1726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Direkt aus dem Studienseminar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462C78D-AA9E-4A4C-B82D-895BF916B84C}"/>
              </a:ext>
            </a:extLst>
          </p:cNvPr>
          <p:cNvSpPr/>
          <p:nvPr/>
        </p:nvSpPr>
        <p:spPr>
          <a:xfrm>
            <a:off x="8890786" y="0"/>
            <a:ext cx="3241344" cy="17264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Vom Unterrichtsbesuch /Kolloquium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818B9A6-807C-499B-BD41-EC54F3090504}"/>
              </a:ext>
            </a:extLst>
          </p:cNvPr>
          <p:cNvSpPr/>
          <p:nvPr/>
        </p:nvSpPr>
        <p:spPr>
          <a:xfrm>
            <a:off x="1" y="5131559"/>
            <a:ext cx="3241344" cy="172644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 dem Online-Unterricht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7F96BC0-C9A5-41DB-8446-46546FEDF006}"/>
              </a:ext>
            </a:extLst>
          </p:cNvPr>
          <p:cNvSpPr/>
          <p:nvPr/>
        </p:nvSpPr>
        <p:spPr>
          <a:xfrm>
            <a:off x="8950656" y="5035374"/>
            <a:ext cx="3241344" cy="17264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Von wo ganz anders her</a:t>
            </a:r>
          </a:p>
        </p:txBody>
      </p:sp>
    </p:spTree>
    <p:extLst>
      <p:ext uri="{BB962C8B-B14F-4D97-AF65-F5344CB8AC3E}">
        <p14:creationId xmlns:p14="http://schemas.microsoft.com/office/powerpoint/2010/main" val="4004899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1CD796-9024-4390-9679-8DCC9EAE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27" y="255814"/>
            <a:ext cx="8290791" cy="634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1142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5F8A39-BBD3-46BB-88CF-5222F7740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1D6659-7D20-443B-B006-33DBFF3B1D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6568" y="5225143"/>
            <a:ext cx="5313146" cy="10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86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25D71F1F-E130-4924-997D-C88A9636B141}"/>
              </a:ext>
            </a:extLst>
          </p:cNvPr>
          <p:cNvSpPr/>
          <p:nvPr/>
        </p:nvSpPr>
        <p:spPr>
          <a:xfrm>
            <a:off x="720437" y="2552699"/>
            <a:ext cx="11042072" cy="153439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B6F7285-24C5-496B-BA40-EEEA124395AF}"/>
              </a:ext>
            </a:extLst>
          </p:cNvPr>
          <p:cNvSpPr/>
          <p:nvPr/>
        </p:nvSpPr>
        <p:spPr>
          <a:xfrm>
            <a:off x="135406" y="218692"/>
            <a:ext cx="3365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Zu langsam</a:t>
            </a:r>
            <a:endParaRPr lang="de-DE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EE47ED6-5289-411D-A5DB-6DEE847BB850}"/>
              </a:ext>
            </a:extLst>
          </p:cNvPr>
          <p:cNvSpPr/>
          <p:nvPr/>
        </p:nvSpPr>
        <p:spPr>
          <a:xfrm>
            <a:off x="8838730" y="218692"/>
            <a:ext cx="304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Zu schnell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FFE7677-C4E7-4445-A786-0A061422EFB6}"/>
              </a:ext>
            </a:extLst>
          </p:cNvPr>
          <p:cNvSpPr/>
          <p:nvPr/>
        </p:nvSpPr>
        <p:spPr>
          <a:xfrm>
            <a:off x="1719441" y="2858229"/>
            <a:ext cx="8640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Zum Te</a:t>
            </a:r>
            <a:r>
              <a:rPr lang="de-DE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mpo der Veranstaltung</a:t>
            </a:r>
            <a:endParaRPr lang="de-DE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502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5F8A39-BBD3-46BB-88CF-5222F7740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66AB55-A7BB-4B5C-A7C9-EC502C23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39" y="2373085"/>
            <a:ext cx="5129451" cy="372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264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DBC7D5-05DF-4E07-B6C7-A70938EFAC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11" y="0"/>
            <a:ext cx="11724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03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8154FC2-0F10-428D-B38A-8CDDBBF6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57" y="739405"/>
            <a:ext cx="7999286" cy="5117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740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632639-B30C-4E12-8187-12F8D1A7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7fc655e6-150b-467b-9735-6a16a3423ef5" descr="Image">
            <a:extLst>
              <a:ext uri="{FF2B5EF4-FFF2-40B4-BE49-F238E27FC236}">
                <a16:creationId xmlns:a16="http://schemas.microsoft.com/office/drawing/2014/main" id="{EAECE0D7-B3A2-4889-B981-FDE1CC0C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84726" y="242309"/>
            <a:ext cx="2715894" cy="5571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DB408F9-F251-4938-9999-14717233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99" y="364670"/>
            <a:ext cx="7168229" cy="53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18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0D8AD16-1AFC-463D-8BC2-A62F8413AB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86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976C3F-B327-4A9F-864B-178676427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DC08F11-46B4-4752-8EB5-55776B16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915" y="1344386"/>
            <a:ext cx="1621972" cy="26125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BDA1E3E-EFFD-414C-8A77-6FE5465D7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86" y="-51379"/>
            <a:ext cx="7342413" cy="670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45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7379A-1A88-4E08-942F-907241D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de-DE" dirty="0"/>
              <a:t>Umfrage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A0AF2CDE-2021-42C4-A2C3-B12C211550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6018087"/>
              </p:ext>
            </p:extLst>
          </p:nvPr>
        </p:nvGraphicFramePr>
        <p:xfrm>
          <a:off x="3976233" y="1003269"/>
          <a:ext cx="7089095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882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891D4-7AD1-4431-8745-3CED3EF09B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33712" y="2612346"/>
            <a:ext cx="6948487" cy="1316667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Ihre Vorerfahrungen mit Videokonferenz-Systemen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FFF63CB-AEC8-4A1E-8526-88FEEE3EA24D}"/>
              </a:ext>
            </a:extLst>
          </p:cNvPr>
          <p:cNvSpPr/>
          <p:nvPr/>
        </p:nvSpPr>
        <p:spPr>
          <a:xfrm>
            <a:off x="59872" y="87818"/>
            <a:ext cx="3241344" cy="17264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Kenne BBB gar nicht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462C78D-AA9E-4A4C-B82D-895BF916B84C}"/>
              </a:ext>
            </a:extLst>
          </p:cNvPr>
          <p:cNvSpPr/>
          <p:nvPr/>
        </p:nvSpPr>
        <p:spPr>
          <a:xfrm>
            <a:off x="8890786" y="87817"/>
            <a:ext cx="3241344" cy="17264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 BBB-Konferenzen teilgenommen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818B9A6-807C-499B-BD41-EC54F3090504}"/>
              </a:ext>
            </a:extLst>
          </p:cNvPr>
          <p:cNvSpPr/>
          <p:nvPr/>
        </p:nvSpPr>
        <p:spPr>
          <a:xfrm>
            <a:off x="1" y="5131559"/>
            <a:ext cx="3241344" cy="172644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Kenne nur andere Systeme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7F96BC0-C9A5-41DB-8446-46546FEDF006}"/>
              </a:ext>
            </a:extLst>
          </p:cNvPr>
          <p:cNvSpPr/>
          <p:nvPr/>
        </p:nvSpPr>
        <p:spPr>
          <a:xfrm>
            <a:off x="8950656" y="5035374"/>
            <a:ext cx="3241344" cy="17264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Kenne BBB schon sehr gut</a:t>
            </a:r>
          </a:p>
        </p:txBody>
      </p:sp>
    </p:spTree>
    <p:extLst>
      <p:ext uri="{BB962C8B-B14F-4D97-AF65-F5344CB8AC3E}">
        <p14:creationId xmlns:p14="http://schemas.microsoft.com/office/powerpoint/2010/main" val="1687043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9DD1EBA-3A04-4C85-A944-21A2101B55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2" y="-1547"/>
            <a:ext cx="11738975" cy="68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8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DF3517-3919-4AD9-B0AD-65FDEAD8EC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0" y="-102359"/>
            <a:ext cx="12009980" cy="59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7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2976C3F-B327-4A9F-864B-1786764271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48" y="0"/>
            <a:ext cx="11650904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C3E692A-F3A3-4938-BC28-1FBB2ED5D7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3042" y="0"/>
            <a:ext cx="1398409" cy="25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56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 für MAC-Computer:</a:t>
            </a:r>
          </a:p>
        </p:txBody>
      </p:sp>
      <p:sp>
        <p:nvSpPr>
          <p:cNvPr id="3" name="Rechteck 2"/>
          <p:cNvSpPr/>
          <p:nvPr/>
        </p:nvSpPr>
        <p:spPr>
          <a:xfrm>
            <a:off x="3541411" y="204914"/>
            <a:ext cx="8155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Unter Systemeinstellungen/ Sicherheit nehmen Sie bitte diese Einstellung vor (Bsp. Chrome-Browser):</a:t>
            </a:r>
            <a:endParaRPr lang="de-DE" dirty="0">
              <a:ea typeface="Calibri" panose="020F0502020204030204" pitchFamily="34" charset="0"/>
            </a:endParaRP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B4FAEC7B-5528-4663-B7C0-A6E34E5E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1040867"/>
            <a:ext cx="4781253" cy="368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1">
            <a:extLst>
              <a:ext uri="{FF2B5EF4-FFF2-40B4-BE49-F238E27FC236}">
                <a16:creationId xmlns:a16="http://schemas.microsoft.com/office/drawing/2014/main" id="{4483555E-C2D4-4F4F-8572-F18B4BFA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881997"/>
            <a:ext cx="5029200" cy="38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10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de-DE" dirty="0"/>
              <a:t>Arbeitsphase</a:t>
            </a:r>
            <a:br>
              <a:rPr lang="de-DE" dirty="0"/>
            </a:br>
            <a:r>
              <a:rPr lang="de-DE" dirty="0"/>
              <a:t>bis 17:45 Uhr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7" y="864108"/>
            <a:ext cx="641229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Bitte rufen Sie BBB auf – möglichst an einem 2. Gerät!</a:t>
            </a:r>
          </a:p>
          <a:p>
            <a:pPr marL="0" indent="0">
              <a:buNone/>
            </a:pPr>
            <a:r>
              <a:rPr lang="de-DE" dirty="0"/>
              <a:t>https://meet-la.bildung. hessen.de/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</a:t>
            </a:r>
            <a:r>
              <a:rPr lang="de-DE" b="1" dirty="0"/>
              <a:t>Testen Sie einige vorgestellten Funktionen.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Um 17:45 Uhr sehen wir uns wieder hier im </a:t>
            </a:r>
            <a:br>
              <a:rPr lang="de-DE" b="1" dirty="0"/>
            </a:br>
            <a:r>
              <a:rPr lang="de-DE" b="1" dirty="0" err="1"/>
              <a:t>Moodle</a:t>
            </a:r>
            <a:r>
              <a:rPr lang="de-DE" b="1" dirty="0"/>
              <a:t>-BBB-Raum</a:t>
            </a:r>
          </a:p>
          <a:p>
            <a:pPr marL="0" indent="0">
              <a:buNone/>
            </a:pPr>
            <a:r>
              <a:rPr lang="de-DE" b="1" dirty="0"/>
              <a:t>Ich bin im Chat für Fragen für Sie da.</a:t>
            </a:r>
          </a:p>
        </p:txBody>
      </p:sp>
    </p:spTree>
    <p:extLst>
      <p:ext uri="{BB962C8B-B14F-4D97-AF65-F5344CB8AC3E}">
        <p14:creationId xmlns:p14="http://schemas.microsoft.com/office/powerpoint/2010/main" val="25431965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3EAF8-9458-4CE4-9F53-743411D7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Didaktisch- Methodische Überlegungen zur Gestaltung von Online-Lernsequenzen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340388-1676-4D7B-92B2-D7F823597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1527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36CCD-815F-4D63-89EB-4A3994F1B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Vor der Konferenz</a:t>
            </a:r>
            <a:br>
              <a:rPr lang="de-DE" sz="36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2D7555-4211-46C0-8187-DBF2C17D0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BBB-Raum erstellen und konfigurieren</a:t>
            </a:r>
          </a:p>
          <a:p>
            <a:r>
              <a:rPr lang="de-DE" dirty="0"/>
              <a:t>Einladung per E-Mail verschicken</a:t>
            </a:r>
          </a:p>
          <a:p>
            <a:r>
              <a:rPr lang="de-DE" dirty="0"/>
              <a:t>Internetverbindung prüfen, möglichst LAN statt WLAN</a:t>
            </a:r>
          </a:p>
          <a:p>
            <a:r>
              <a:rPr lang="de-DE" dirty="0"/>
              <a:t>Headset oder Kopfhörer benutzen (als Moderator*in unbedingt!)</a:t>
            </a:r>
          </a:p>
          <a:p>
            <a:r>
              <a:rPr lang="de-DE" dirty="0"/>
              <a:t>Hintergrund und Beleuchtung prüfen</a:t>
            </a:r>
          </a:p>
          <a:p>
            <a:r>
              <a:rPr lang="de-DE" dirty="0"/>
              <a:t>Begrüßungs-Folie vorbereiten (Querformat als PDF), ggf. schon in BBB einstellen</a:t>
            </a:r>
          </a:p>
          <a:p>
            <a:r>
              <a:rPr lang="de-DE" dirty="0"/>
              <a:t>Evtl. einen Videoimpuls vorher versenden (</a:t>
            </a:r>
            <a:r>
              <a:rPr lang="de-DE" dirty="0" err="1"/>
              <a:t>Flipped</a:t>
            </a:r>
            <a:r>
              <a:rPr lang="de-DE" dirty="0"/>
              <a:t>-Classroom)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5685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0939160-942E-433C-ADE7-817040D85C04}"/>
              </a:ext>
            </a:extLst>
          </p:cNvPr>
          <p:cNvSpPr txBox="1">
            <a:spLocks/>
          </p:cNvSpPr>
          <p:nvPr/>
        </p:nvSpPr>
        <p:spPr>
          <a:xfrm>
            <a:off x="258362" y="1058522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Einstieg </a:t>
            </a:r>
          </a:p>
          <a:p>
            <a:r>
              <a:rPr lang="de-DE" sz="2800" dirty="0"/>
              <a:t>Problematisierung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41939-865D-4548-AB51-9F14F0EA5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Begrüßung der Teilnehmenden mit einem „Internetquatsch.de“</a:t>
            </a:r>
          </a:p>
          <a:p>
            <a:r>
              <a:rPr lang="de-DE" dirty="0"/>
              <a:t>Wortwolke gestalten lassen zu einem Impuls, z.B. </a:t>
            </a:r>
            <a:r>
              <a:rPr lang="de-DE" dirty="0" err="1"/>
              <a:t>Answergarden</a:t>
            </a:r>
            <a:r>
              <a:rPr lang="de-DE" dirty="0"/>
              <a:t>, </a:t>
            </a:r>
            <a:r>
              <a:rPr lang="de-DE" dirty="0" err="1"/>
              <a:t>Mentimeter</a:t>
            </a:r>
            <a:endParaRPr lang="de-DE" dirty="0"/>
          </a:p>
          <a:p>
            <a:r>
              <a:rPr lang="de-DE" dirty="0"/>
              <a:t>In „Geteilte Notizen“ einen Impuls vorbereiten und etwas eintragen lassen</a:t>
            </a:r>
          </a:p>
          <a:p>
            <a:r>
              <a:rPr lang="de-DE" dirty="0"/>
              <a:t>Die Teilnehmenden fragen sich etwas gegenseitig.</a:t>
            </a:r>
          </a:p>
          <a:p>
            <a:r>
              <a:rPr lang="de-DE" dirty="0"/>
              <a:t>Tagesordnung als Präsentation (PDF statt PPT) oder als </a:t>
            </a:r>
            <a:r>
              <a:rPr lang="de-DE" dirty="0" err="1"/>
              <a:t>Moodle</a:t>
            </a:r>
            <a:r>
              <a:rPr lang="de-DE" dirty="0"/>
              <a:t>-Buch</a:t>
            </a:r>
          </a:p>
          <a:p>
            <a:r>
              <a:rPr lang="de-DE" dirty="0"/>
              <a:t>Skalierungs-Fragen über das Whiteboard (Mehrbenutzermodus starten, Cursor positionieren)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427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4B23E-BD18-4E20-A056-77500484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Gruppenarbeit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5904B3-FCD9-4E0F-A2DE-EE18FECA3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Arbeitsauftrag in der PDF am Bildschirm einblenden</a:t>
            </a:r>
          </a:p>
          <a:p>
            <a:r>
              <a:rPr lang="de-DE" dirty="0"/>
              <a:t>Gruppenräume erstellen</a:t>
            </a:r>
          </a:p>
          <a:p>
            <a:pPr lvl="1"/>
            <a:r>
              <a:rPr lang="de-DE" dirty="0"/>
              <a:t>Zufallseinteilung</a:t>
            </a:r>
          </a:p>
          <a:p>
            <a:pPr lvl="1"/>
            <a:r>
              <a:rPr lang="de-DE" dirty="0"/>
              <a:t>gezielt einteilen</a:t>
            </a:r>
          </a:p>
          <a:p>
            <a:pPr lvl="1"/>
            <a:r>
              <a:rPr lang="de-DE" dirty="0"/>
              <a:t>Teilnehmende dürfen selber entscheiden</a:t>
            </a:r>
          </a:p>
          <a:p>
            <a:r>
              <a:rPr lang="de-DE" dirty="0"/>
              <a:t>Zeit festlegen</a:t>
            </a:r>
          </a:p>
          <a:p>
            <a:r>
              <a:rPr lang="de-DE" dirty="0"/>
              <a:t>Wo finden die Teilnehmenden Hilfe, wenn etwas nicht klappt?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84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EAE0A-BA6F-41BF-8F2E-53C52613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7751F-BEFF-47DD-8FD3-C141FD920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Präsentator*in – Recht an Teilnehmende übergeben</a:t>
            </a:r>
          </a:p>
          <a:p>
            <a:r>
              <a:rPr lang="de-DE" dirty="0"/>
              <a:t>Bildschirm teilen und Arbeitsergebnis vorstellen</a:t>
            </a:r>
          </a:p>
          <a:p>
            <a:r>
              <a:rPr lang="de-DE" dirty="0"/>
              <a:t>Datei / Foto hochladen</a:t>
            </a:r>
          </a:p>
          <a:p>
            <a:r>
              <a:rPr lang="de-DE" dirty="0"/>
              <a:t>Nur die Vorstellenden machen ihre Kameras an – sie treten vor die Gruppe</a:t>
            </a:r>
          </a:p>
          <a:p>
            <a:r>
              <a:rPr lang="de-DE" dirty="0"/>
              <a:t>Rückfragen über Chat oder per Handzeichen und Moderation</a:t>
            </a:r>
          </a:p>
          <a:p>
            <a:r>
              <a:rPr lang="de-DE" dirty="0"/>
              <a:t>Die Präsentierenden bekommen eine private Nachricht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127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nduhr und Kalender">
            <a:extLst>
              <a:ext uri="{FF2B5EF4-FFF2-40B4-BE49-F238E27FC236}">
                <a16:creationId xmlns:a16="http://schemas.microsoft.com/office/drawing/2014/main" id="{1555618B-B245-4CA7-828B-46F772D5B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5137" y="129663"/>
            <a:ext cx="12191981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Überblick </a:t>
            </a:r>
            <a:r>
              <a:rPr lang="de-DE" dirty="0" err="1"/>
              <a:t>BigBlueButton</a:t>
            </a:r>
            <a:endParaRPr lang="de-DE" dirty="0"/>
          </a:p>
          <a:p>
            <a:r>
              <a:rPr lang="de-DE" dirty="0"/>
              <a:t>Planung einer Videokonferenz</a:t>
            </a:r>
          </a:p>
          <a:p>
            <a:r>
              <a:rPr lang="de-DE" dirty="0"/>
              <a:t>Phasen einer Videokonferenz: Gestaltungsideen</a:t>
            </a:r>
          </a:p>
          <a:p>
            <a:r>
              <a:rPr lang="de-DE" dirty="0"/>
              <a:t>Fragen, Austausch, Weiterlesen</a:t>
            </a:r>
          </a:p>
        </p:txBody>
      </p:sp>
    </p:spTree>
    <p:extLst>
      <p:ext uri="{BB962C8B-B14F-4D97-AF65-F5344CB8AC3E}">
        <p14:creationId xmlns:p14="http://schemas.microsoft.com/office/powerpoint/2010/main" val="48528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DEB7F-C980-4ECA-9BFF-878A2F78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Feedback / Evaluation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3D3AC2-431B-4B92-BC34-E55332376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 einer Frage auf dem Whiteboard schreiben alle etwas in den Chat: Bei Signal erst abschicken</a:t>
            </a:r>
          </a:p>
          <a:p>
            <a:r>
              <a:rPr lang="de-DE" dirty="0"/>
              <a:t>Fragen auf PDF vorbereiten und Umfragetool verwenden</a:t>
            </a:r>
          </a:p>
          <a:p>
            <a:r>
              <a:rPr lang="de-DE" dirty="0"/>
              <a:t>Online-Fragebogen vorbereiten und Link in den Chat stellen</a:t>
            </a:r>
          </a:p>
          <a:p>
            <a:r>
              <a:rPr lang="de-DE" dirty="0"/>
              <a:t>Ergebnis des Online-Fragebogen per freigegebenem Bildschirm zeigen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0602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TFpdiqXgAEICFk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4586" y="0"/>
            <a:ext cx="593005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910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Wichtige Hinweise zum Datenschutz: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Beachten Sie die datenschutzrechtlichen Bestimmungen bei Videokonferenzen. </a:t>
            </a:r>
          </a:p>
          <a:p>
            <a:r>
              <a:rPr lang="de-DE" dirty="0"/>
              <a:t>Nur wenige Videokonferenz-Systeme sind datenschutzrechtlich für Gespräche über sensible Daten wie Noten zulässig.</a:t>
            </a:r>
          </a:p>
          <a:p>
            <a:r>
              <a:rPr lang="de-DE" dirty="0"/>
              <a:t>Geben Sie grundsätzlich keine personenbezogenen Daten über sich und andere preis.</a:t>
            </a:r>
          </a:p>
          <a:p>
            <a:r>
              <a:rPr lang="de-DE" dirty="0"/>
              <a:t>Weisen Sie alle darauf hin, dass es verboten ist, das Video/ den Bildschirm / den Chat ohne schriftliche Einverständniserklärung aller Beteiligten aufzuzeichnen!</a:t>
            </a:r>
          </a:p>
          <a:p>
            <a:r>
              <a:rPr lang="de-DE" dirty="0"/>
              <a:t>Jede*r hat das Recht die Kamera ausgeschaltet zu lassen (in privatem Umfeld).</a:t>
            </a:r>
          </a:p>
        </p:txBody>
      </p:sp>
    </p:spTree>
    <p:extLst>
      <p:ext uri="{BB962C8B-B14F-4D97-AF65-F5344CB8AC3E}">
        <p14:creationId xmlns:p14="http://schemas.microsoft.com/office/powerpoint/2010/main" val="2724302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E069D-33E2-419B-BAF6-F3E7777C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09381" cy="4601183"/>
          </a:xfrm>
        </p:spPr>
        <p:txBody>
          <a:bodyPr>
            <a:normAutofit/>
          </a:bodyPr>
          <a:lstStyle/>
          <a:p>
            <a:r>
              <a:rPr lang="de-DE" sz="3200" dirty="0" err="1"/>
              <a:t>Zeilscheibe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über </a:t>
            </a:r>
            <a:br>
              <a:rPr lang="de-DE" sz="3200" dirty="0"/>
            </a:br>
            <a:r>
              <a:rPr lang="de-DE" sz="3200" dirty="0"/>
              <a:t>oncoo.de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4EA15C-15BC-43C4-96EB-36641C33AE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707" y="1123837"/>
            <a:ext cx="8732293" cy="453382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E144723-CDE9-4708-8534-0F2649CC4154}"/>
              </a:ext>
            </a:extLst>
          </p:cNvPr>
          <p:cNvSpPr txBox="1"/>
          <p:nvPr/>
        </p:nvSpPr>
        <p:spPr>
          <a:xfrm>
            <a:off x="3459707" y="675564"/>
            <a:ext cx="2408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Beispiel für Zielscheibe </a:t>
            </a:r>
          </a:p>
        </p:txBody>
      </p:sp>
    </p:spTree>
    <p:extLst>
      <p:ext uri="{BB962C8B-B14F-4D97-AF65-F5344CB8AC3E}">
        <p14:creationId xmlns:p14="http://schemas.microsoft.com/office/powerpoint/2010/main" val="3890230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74F29-6410-454B-BD8F-387989AF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Freie Rückmeldung über Kartenabfrage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113ABE-71AD-478F-944E-9DB3A3575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940" y="749040"/>
            <a:ext cx="8336072" cy="38775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EB194E-0DE7-45C1-87DF-E0C51EBCADA0}"/>
              </a:ext>
            </a:extLst>
          </p:cNvPr>
          <p:cNvSpPr txBox="1"/>
          <p:nvPr/>
        </p:nvSpPr>
        <p:spPr>
          <a:xfrm>
            <a:off x="4284890" y="4991491"/>
            <a:ext cx="6098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hlinkClick r:id="rId3"/>
              </a:rPr>
              <a:t>https://oncoo.de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5416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4CF43B-F441-40EA-984F-356564D16E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85" y="286085"/>
            <a:ext cx="10809878" cy="64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4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300" b="1" dirty="0"/>
              <a:t>Alle Materialien und melden von Problemen: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https://arbeitsplattform.bildung.hessen.de/stsem/mefobian/bbb/index.html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sz="2300" b="1" dirty="0"/>
          </a:p>
          <a:p>
            <a:pPr marL="0" indent="0">
              <a:buNone/>
            </a:pPr>
            <a:r>
              <a:rPr lang="de-DE" sz="2300" b="1" dirty="0"/>
              <a:t>Online-Bibliothek Medienbildung:</a:t>
            </a:r>
          </a:p>
          <a:p>
            <a:pPr marL="0" indent="0">
              <a:buNone/>
            </a:pPr>
            <a:r>
              <a:rPr lang="de-DE" dirty="0">
                <a:hlinkClick r:id="rId3"/>
              </a:rPr>
              <a:t>https://moodle.bildung.hessen.de/course/view.php?id=2080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300" b="1" dirty="0"/>
              <a:t>Tutorial </a:t>
            </a:r>
            <a:r>
              <a:rPr lang="de-DE" sz="2300" b="1" dirty="0" err="1"/>
              <a:t>BigBlueButton</a:t>
            </a:r>
            <a:r>
              <a:rPr lang="de-DE" sz="2300" b="1" dirty="0"/>
              <a:t>:</a:t>
            </a:r>
          </a:p>
          <a:p>
            <a:pPr marL="0" indent="0">
              <a:buNone/>
            </a:pPr>
            <a:r>
              <a:rPr lang="de-DE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https://lehrerfortbildung-bw.de/st_digital/medienwerkstatt/dossiers/bbb/index.html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Fragen? Mailen Sie mir:</a:t>
            </a:r>
          </a:p>
          <a:p>
            <a:pPr marL="0" indent="0">
              <a:buNone/>
            </a:pPr>
            <a:r>
              <a:rPr lang="de-DE" dirty="0">
                <a:hlinkClick r:id="rId5"/>
              </a:rPr>
              <a:t>Martin.Leonhardt@schule.hessen.de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181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086509-1281-468A-AAAC-1BBEDAE75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A73850-2107-4E65-85FE-EDD3F45FC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4338808-A94E-462F-A9E5-A1682118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spc="-100" dirty="0"/>
              <a:t>Browser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965" y="827315"/>
            <a:ext cx="2440819" cy="244081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138" y="827315"/>
            <a:ext cx="2590491" cy="24408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965" y="3589868"/>
            <a:ext cx="2440818" cy="244081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31EC2738-E763-4C43-B0C1-7ABCC5C9A98F}"/>
              </a:ext>
            </a:extLst>
          </p:cNvPr>
          <p:cNvSpPr txBox="1"/>
          <p:nvPr/>
        </p:nvSpPr>
        <p:spPr>
          <a:xfrm>
            <a:off x="4608570" y="2796936"/>
            <a:ext cx="32496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3900" dirty="0"/>
              <a:t>(  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99F49E-D5BB-449E-AC20-E65D7E6232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38" y="3597731"/>
            <a:ext cx="2563585" cy="25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C1B76-23EB-4478-82D2-DE7CF5F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4" y="1128408"/>
            <a:ext cx="3132538" cy="4601183"/>
          </a:xfrm>
        </p:spPr>
        <p:txBody>
          <a:bodyPr/>
          <a:lstStyle/>
          <a:p>
            <a:r>
              <a:rPr lang="de-DE" dirty="0"/>
              <a:t>Zwei Wege zur Videokonferenz mit BBB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5638F5-4D8B-417A-A72E-FDD213259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7183" y="794986"/>
            <a:ext cx="3474720" cy="807720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Über BBB-Seite</a:t>
            </a:r>
          </a:p>
          <a:p>
            <a:r>
              <a:rPr lang="de-DE" dirty="0">
                <a:hlinkClick r:id="rId2"/>
              </a:rPr>
              <a:t>https://meet-la.bildung.hessen.de/</a:t>
            </a:r>
            <a:r>
              <a:rPr lang="de-DE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00B998-3A9D-43CA-BC87-5B70466C3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53891" y="749499"/>
            <a:ext cx="3474720" cy="81317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Über Aktivität in Ihrem </a:t>
            </a:r>
            <a:r>
              <a:rPr lang="de-DE" dirty="0" err="1"/>
              <a:t>Moodle</a:t>
            </a:r>
            <a:r>
              <a:rPr lang="de-DE" dirty="0"/>
              <a:t>-Kurs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00B97A-77DD-405B-8C34-40DBC46E35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011" y="1730827"/>
            <a:ext cx="3981932" cy="1023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4EC4E88-EE47-455F-9DD0-2EEA14C8DF1B}"/>
              </a:ext>
            </a:extLst>
          </p:cNvPr>
          <p:cNvSpPr txBox="1"/>
          <p:nvPr/>
        </p:nvSpPr>
        <p:spPr>
          <a:xfrm>
            <a:off x="3763047" y="3995678"/>
            <a:ext cx="3873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 Funktioniert direkt mit Link </a:t>
            </a:r>
          </a:p>
          <a:p>
            <a:r>
              <a:rPr lang="de-DE" dirty="0"/>
              <a:t>+  Funktioniert auch mit Personenkreis, der keinen Zugang zum Schulportal hat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Anonymer Zugang zur Konferenz möglich (Absichern mit Passwort oder Zulassen zur Konferenz empfehlenswert)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B2A4B7-42EC-4404-8FDE-A69AE3DC2966}"/>
              </a:ext>
            </a:extLst>
          </p:cNvPr>
          <p:cNvSpPr txBox="1"/>
          <p:nvPr/>
        </p:nvSpPr>
        <p:spPr>
          <a:xfrm>
            <a:off x="8054610" y="2922242"/>
            <a:ext cx="38732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  Keine neuen Zugangsdaten, alles über Schulportal erreichbar.</a:t>
            </a:r>
          </a:p>
          <a:p>
            <a:r>
              <a:rPr lang="de-DE" dirty="0"/>
              <a:t>+ Alle Personen im </a:t>
            </a:r>
            <a:r>
              <a:rPr lang="de-DE" dirty="0" err="1"/>
              <a:t>Moodle</a:t>
            </a:r>
            <a:r>
              <a:rPr lang="de-DE" dirty="0"/>
              <a:t>-Raum können sofort darauf zugreifen.</a:t>
            </a:r>
          </a:p>
          <a:p>
            <a:r>
              <a:rPr lang="de-DE" dirty="0"/>
              <a:t>+ Voreinstellungen wie Start-Folie und differenzierte Rechte sind möglich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Moodle</a:t>
            </a:r>
            <a:r>
              <a:rPr lang="de-DE" dirty="0"/>
              <a:t>-Kurs muss vorher eingerichtet werden</a:t>
            </a:r>
          </a:p>
          <a:p>
            <a:pPr marL="285750" indent="-285750">
              <a:buFontTx/>
              <a:buChar char="-"/>
            </a:pPr>
            <a:r>
              <a:rPr lang="de-DE" dirty="0"/>
              <a:t>Teilnehmende müssen sich auf moodle.bildung.hessen.de einloggen können </a:t>
            </a:r>
          </a:p>
          <a:p>
            <a:pPr marL="285750" indent="-285750">
              <a:buFontTx/>
              <a:buChar char="-"/>
            </a:pPr>
            <a:r>
              <a:rPr lang="de-DE" dirty="0"/>
              <a:t>Externe können nicht eingebunden werden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EC05D3-33CD-4B15-9DAC-91F18A373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46" y="1686983"/>
            <a:ext cx="3474720" cy="1972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55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5287916-6C05-466F-A67C-259FCC4196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427" y="654880"/>
            <a:ext cx="9755812" cy="553898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CB3F171-7F50-40C8-A0A9-D02DDF4ECAB7}"/>
              </a:ext>
            </a:extLst>
          </p:cNvPr>
          <p:cNvSpPr/>
          <p:nvPr/>
        </p:nvSpPr>
        <p:spPr>
          <a:xfrm>
            <a:off x="3262611" y="2473084"/>
            <a:ext cx="8241359" cy="769441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de-DE" sz="4400" dirty="0"/>
              <a:t>https://meet-la.bildung.hessen.de/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741779-28F3-4203-BA07-7AC749FA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Über die Website</a:t>
            </a:r>
          </a:p>
        </p:txBody>
      </p:sp>
    </p:spTree>
    <p:extLst>
      <p:ext uri="{BB962C8B-B14F-4D97-AF65-F5344CB8AC3E}">
        <p14:creationId xmlns:p14="http://schemas.microsoft.com/office/powerpoint/2010/main" val="2897838451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Bla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Breitbild</PresentationFormat>
  <Paragraphs>154</Paragraphs>
  <Slides>66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66</vt:i4>
      </vt:variant>
    </vt:vector>
  </HeadingPairs>
  <TitlesOfParts>
    <vt:vector size="70" baseType="lpstr">
      <vt:lpstr>Calibri</vt:lpstr>
      <vt:lpstr>Corbel</vt:lpstr>
      <vt:lpstr>Wingdings 2</vt:lpstr>
      <vt:lpstr>Rahmen</vt:lpstr>
      <vt:lpstr>Online-Seminar für Ausbildungskräfte    Videokonferenzen mit BigBlueButton </vt:lpstr>
      <vt:lpstr>Willkommen zur Videokonferenz!</vt:lpstr>
      <vt:lpstr>Willkommen  zur  Videokonferenz!</vt:lpstr>
      <vt:lpstr>Wie kommen Sie heute  im Online-Seminar an?</vt:lpstr>
      <vt:lpstr>Ihre Vorerfahrungen mit Videokonferenz-Systemen</vt:lpstr>
      <vt:lpstr>Ablauf</vt:lpstr>
      <vt:lpstr>Browser</vt:lpstr>
      <vt:lpstr>Zwei Wege zur Videokonferenz mit BBB</vt:lpstr>
      <vt:lpstr>1. Über die Website</vt:lpstr>
      <vt:lpstr>PowerPoint-Präsentation</vt:lpstr>
      <vt:lpstr>Fehlermeldung?</vt:lpstr>
      <vt:lpstr>PowerPoint-Präsentation</vt:lpstr>
      <vt:lpstr>PowerPoint-Präsentation</vt:lpstr>
      <vt:lpstr>1. Weg über die Website</vt:lpstr>
      <vt:lpstr>2. Weg über einen Moodle-Kurs</vt:lpstr>
      <vt:lpstr>2. Weg über einen Moodle-Kurs</vt:lpstr>
      <vt:lpstr>Moodle Aktivität hinzufügen</vt:lpstr>
      <vt:lpstr>Einstellungen </vt:lpstr>
      <vt:lpstr>Einstellungen </vt:lpstr>
      <vt:lpstr>Beginn der Videokonferenz</vt:lpstr>
      <vt:lpstr>Starten einer Konferenz</vt:lpstr>
      <vt:lpstr>Achten Sie auf die Pop-Up-Fenster!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Umfrage</vt:lpstr>
      <vt:lpstr>PowerPoint-Präsentation</vt:lpstr>
      <vt:lpstr>PowerPoint-Präsentation</vt:lpstr>
      <vt:lpstr>PowerPoint-Präsentation</vt:lpstr>
      <vt:lpstr>Tipp für MAC-Computer:</vt:lpstr>
      <vt:lpstr>Arbeitsphase bis 17:45 Uhr</vt:lpstr>
      <vt:lpstr>Didaktisch- Methodische Überlegungen zur Gestaltung von Online-Lernsequenzen</vt:lpstr>
      <vt:lpstr>Vor der Konferenz </vt:lpstr>
      <vt:lpstr>PowerPoint-Präsentation</vt:lpstr>
      <vt:lpstr>Gruppenarbeit</vt:lpstr>
      <vt:lpstr>Sicherung</vt:lpstr>
      <vt:lpstr>Feedback / Evaluation </vt:lpstr>
      <vt:lpstr>PowerPoint-Präsentation</vt:lpstr>
      <vt:lpstr>Wichtige Hinweise zum Datenschutz: </vt:lpstr>
      <vt:lpstr>Zeilscheibe  über  oncoo.de</vt:lpstr>
      <vt:lpstr>Freie Rückmeldung über Kartenabfrage</vt:lpstr>
      <vt:lpstr>PowerPoint-Präsentation</vt:lpstr>
      <vt:lpstr>Vielen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Webinare für Ausbildungskräfte   Webkonferenzen mit BigBlueButton (IT-Beauftragte)</dc:title>
  <dc:creator>Leonhardt, Martin</dc:creator>
  <cp:lastModifiedBy>Leonhardt, Martin</cp:lastModifiedBy>
  <cp:revision>78</cp:revision>
  <dcterms:created xsi:type="dcterms:W3CDTF">2020-05-02T16:47:59Z</dcterms:created>
  <dcterms:modified xsi:type="dcterms:W3CDTF">2021-05-27T12:57:57Z</dcterms:modified>
</cp:coreProperties>
</file>